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06_89E124E9.xml" ContentType="application/vnd.ms-powerpoint.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modernComment_114_9B7E506E.xml" ContentType="application/vnd.ms-powerpoint.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s/modernComment_110_AFA9E280.xml" ContentType="application/vnd.ms-powerpoint.comments+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2" r:id="rId8"/>
    <p:sldId id="274" r:id="rId9"/>
    <p:sldId id="263" r:id="rId10"/>
    <p:sldId id="278" r:id="rId11"/>
    <p:sldId id="264" r:id="rId12"/>
    <p:sldId id="265" r:id="rId13"/>
    <p:sldId id="266" r:id="rId14"/>
    <p:sldId id="276" r:id="rId15"/>
    <p:sldId id="267" r:id="rId16"/>
    <p:sldId id="269" r:id="rId17"/>
    <p:sldId id="270" r:id="rId18"/>
    <p:sldId id="271" r:id="rId19"/>
    <p:sldId id="268" r:id="rId20"/>
    <p:sldId id="279" r:id="rId21"/>
    <p:sldId id="272" r:id="rId22"/>
    <p:sldId id="273" r:id="rId2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FEE514F-87AA-E855-903D-F50F6620AD8A}" name="Caleb Thornton" initials="CT" userId="S::Caleb.Thornton@ColoradoSOS.gov::e5663abe-c176-4f1c-a57d-75438f8f0b4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141"/>
    <p:restoredTop sz="69492" autoAdjust="0"/>
  </p:normalViewPr>
  <p:slideViewPr>
    <p:cSldViewPr snapToGrid="0" snapToObjects="1">
      <p:cViewPr varScale="1">
        <p:scale>
          <a:sx n="77" d="100"/>
          <a:sy n="77" d="100"/>
        </p:scale>
        <p:origin x="220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8/10/relationships/authors" Target="authors.xml"/></Relationships>
</file>

<file path=ppt/comments/modernComment_106_89E124E9.xml><?xml version="1.0" encoding="utf-8"?>
<p188:cmLst xmlns:a="http://schemas.openxmlformats.org/drawingml/2006/main" xmlns:r="http://schemas.openxmlformats.org/officeDocument/2006/relationships" xmlns:p188="http://schemas.microsoft.com/office/powerpoint/2018/8/main">
  <p188:cm id="{91B6D7AE-4038-429A-8A6E-FE6BF1B36AFD}" authorId="{4FEE514F-87AA-E855-903D-F50F6620AD8A}" created="2023-06-05T20:12:59.896">
    <ac:txMkLst xmlns:ac="http://schemas.microsoft.com/office/drawing/2013/main/command">
      <pc:docMk xmlns:pc="http://schemas.microsoft.com/office/powerpoint/2013/main/command"/>
      <pc:sldMk xmlns:pc="http://schemas.microsoft.com/office/powerpoint/2013/main/command" cId="2313233641" sldId="262"/>
      <ac:spMk id="3" creationId="{82F3E9E3-DE95-CB43-9031-C81FE3B2C0C1}"/>
      <ac:txMk cp="259" len="93">
        <ac:context len="354" hash="2518512032"/>
      </ac:txMk>
    </ac:txMkLst>
    <p188:pos x="7899781" y="2485015"/>
    <p188:txBody>
      <a:bodyPr/>
      <a:lstStyle/>
      <a:p>
        <a:r>
          <a:rPr lang="en-US"/>
          <a:t>Just flagging that this was true in the past, but want to make sure CASB still provides these resources. </a:t>
        </a:r>
      </a:p>
    </p188:txBody>
  </p188:cm>
</p188:cmLst>
</file>

<file path=ppt/comments/modernComment_110_AFA9E280.xml><?xml version="1.0" encoding="utf-8"?>
<p188:cmLst xmlns:a="http://schemas.openxmlformats.org/drawingml/2006/main" xmlns:r="http://schemas.openxmlformats.org/officeDocument/2006/relationships" xmlns:p188="http://schemas.microsoft.com/office/powerpoint/2018/8/main">
  <p188:cm id="{B70C7082-6A89-4CC5-B7F7-A69648FACCD9}" authorId="{4FEE514F-87AA-E855-903D-F50F6620AD8A}" created="2023-06-05T22:26:27.076">
    <ac:txMkLst xmlns:ac="http://schemas.microsoft.com/office/drawing/2013/main/command">
      <pc:docMk xmlns:pc="http://schemas.microsoft.com/office/powerpoint/2013/main/command"/>
      <pc:sldMk xmlns:pc="http://schemas.microsoft.com/office/powerpoint/2013/main/command" cId="2947146368" sldId="272"/>
      <ac:spMk id="3" creationId="{9E216EE1-60AD-164E-962A-716522C7F231}"/>
      <ac:txMk cp="344" len="59">
        <ac:context len="405" hash="1561192850"/>
      </ac:txMk>
    </ac:txMkLst>
    <p188:pos x="6180709" y="3474847"/>
    <p188:txBody>
      <a:bodyPr/>
      <a:lstStyle/>
      <a:p>
        <a:r>
          <a:rPr lang="en-US"/>
          <a:t>Checking in to make sure this also still exists</a:t>
        </a:r>
      </a:p>
    </p188:txBody>
  </p188:cm>
</p188:cmLst>
</file>

<file path=ppt/comments/modernComment_114_9B7E506E.xml><?xml version="1.0" encoding="utf-8"?>
<p188:cmLst xmlns:a="http://schemas.openxmlformats.org/drawingml/2006/main" xmlns:r="http://schemas.openxmlformats.org/officeDocument/2006/relationships" xmlns:p188="http://schemas.microsoft.com/office/powerpoint/2018/8/main">
  <p188:cm id="{076F0EA2-FBB9-4C57-8132-F03C7774F2F8}" authorId="{4FEE514F-87AA-E855-903D-F50F6620AD8A}" created="2023-06-05T22:05:53.214">
    <ac:txMkLst xmlns:ac="http://schemas.microsoft.com/office/drawing/2013/main/command">
      <pc:docMk xmlns:pc="http://schemas.microsoft.com/office/powerpoint/2013/main/command"/>
      <pc:sldMk xmlns:pc="http://schemas.microsoft.com/office/powerpoint/2013/main/command" cId="2608746606" sldId="276"/>
      <ac:spMk id="3" creationId="{DB8B9638-E70F-3649-8C50-C4045E7EA2A5}"/>
      <ac:txMk cp="179" len="73">
        <ac:context len="463" hash="896101162"/>
      </ac:txMk>
    </ac:txMkLst>
    <p188:pos x="7579741" y="1610776"/>
    <p188:txBody>
      <a:bodyPr/>
      <a:lstStyle/>
      <a:p>
        <a:r>
          <a:rPr lang="en-US"/>
          <a:t>I believe these forms were available on CASBs website, but want to confirm that this is still the case.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25BAAD9-2264-424B-A6B3-E326B81070E6}" type="slidenum">
              <a:rPr lang="en-US"/>
              <a:pPr/>
              <a:t>‹#›</a:t>
            </a:fld>
            <a:endParaRPr lang="en-US"/>
          </a:p>
        </p:txBody>
      </p:sp>
    </p:spTree>
    <p:extLst>
      <p:ext uri="{BB962C8B-B14F-4D97-AF65-F5344CB8AC3E}">
        <p14:creationId xmlns:p14="http://schemas.microsoft.com/office/powerpoint/2010/main" val="92207286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DF05DEC-044F-0C4A-A0D2-D5948DAD5285}" type="slidenum">
              <a:rPr lang="en-US"/>
              <a:pPr/>
              <a:t>‹#›</a:t>
            </a:fld>
            <a:endParaRPr lang="en-US"/>
          </a:p>
        </p:txBody>
      </p:sp>
    </p:spTree>
    <p:extLst>
      <p:ext uri="{BB962C8B-B14F-4D97-AF65-F5344CB8AC3E}">
        <p14:creationId xmlns:p14="http://schemas.microsoft.com/office/powerpoint/2010/main" val="1438022022"/>
      </p:ext>
    </p:extLst>
  </p:cSld>
  <p:clrMap bg1="lt1" tx1="dk1" bg2="lt2" tx2="dk2" accent1="accent1" accent2="accent2" accent3="accent3" accent4="accent4" accent5="accent5" accent6="accent6" hlink="hlink" folHlink="folHlink"/>
  <p:hf hdr="0" ftr="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Ballot issue: TABOR measure. Something that would raise taxes, reduce refund, or bonds</a:t>
            </a:r>
          </a:p>
          <a:p>
            <a:r>
              <a:rPr lang="en-US" dirty="0"/>
              <a:t>Ballot question: other questions on the ballot that are not TABOR</a:t>
            </a:r>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3</a:t>
            </a:fld>
            <a:endParaRPr lang="en-US"/>
          </a:p>
        </p:txBody>
      </p:sp>
    </p:spTree>
    <p:extLst>
      <p:ext uri="{BB962C8B-B14F-4D97-AF65-F5344CB8AC3E}">
        <p14:creationId xmlns:p14="http://schemas.microsoft.com/office/powerpoint/2010/main" val="8643177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1-4-803</a:t>
            </a:r>
          </a:p>
          <a:p>
            <a:r>
              <a:rPr lang="en-US" dirty="0"/>
              <a:t>Write in due 64 days prior which is first Monday in Sept this year. </a:t>
            </a:r>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16</a:t>
            </a:fld>
            <a:endParaRPr lang="en-US"/>
          </a:p>
        </p:txBody>
      </p:sp>
    </p:spTree>
    <p:extLst>
      <p:ext uri="{BB962C8B-B14F-4D97-AF65-F5344CB8AC3E}">
        <p14:creationId xmlns:p14="http://schemas.microsoft.com/office/powerpoint/2010/main" val="1024772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mn-lt"/>
                <a:ea typeface="ＭＳ Ｐゴシック" charset="-128"/>
                <a:cs typeface="ＭＳ Ｐゴシック" charset="-128"/>
              </a:rPr>
              <a:t>green menu button &gt; Elections &amp; voting &gt;Election administrator login. Special district form   </a:t>
            </a:r>
          </a:p>
          <a:p>
            <a:endParaRPr lang="en-US" dirty="0"/>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17</a:t>
            </a:fld>
            <a:endParaRPr lang="en-US"/>
          </a:p>
        </p:txBody>
      </p:sp>
    </p:spTree>
    <p:extLst>
      <p:ext uri="{BB962C8B-B14F-4D97-AF65-F5344CB8AC3E}">
        <p14:creationId xmlns:p14="http://schemas.microsoft.com/office/powerpoint/2010/main" val="1574576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DEO (you) 2. Yes 3. They can’t be placed on the ballot unless they have otherwise filed write-in affidavit. 3. ASAP 5. No, not anymore 6. Anytime that the candidate is going to be close. </a:t>
            </a:r>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18</a:t>
            </a:fld>
            <a:endParaRPr lang="en-US"/>
          </a:p>
        </p:txBody>
      </p:sp>
    </p:spTree>
    <p:extLst>
      <p:ext uri="{BB962C8B-B14F-4D97-AF65-F5344CB8AC3E}">
        <p14:creationId xmlns:p14="http://schemas.microsoft.com/office/powerpoint/2010/main" val="7313686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22-31-107 (2.5)</a:t>
            </a:r>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19</a:t>
            </a:fld>
            <a:endParaRPr lang="en-US"/>
          </a:p>
        </p:txBody>
      </p:sp>
    </p:spTree>
    <p:extLst>
      <p:ext uri="{BB962C8B-B14F-4D97-AF65-F5344CB8AC3E}">
        <p14:creationId xmlns:p14="http://schemas.microsoft.com/office/powerpoint/2010/main" val="2056278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1-5-208</a:t>
            </a:r>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21</a:t>
            </a:fld>
            <a:endParaRPr lang="en-US"/>
          </a:p>
        </p:txBody>
      </p:sp>
    </p:spTree>
    <p:extLst>
      <p:ext uri="{BB962C8B-B14F-4D97-AF65-F5344CB8AC3E}">
        <p14:creationId xmlns:p14="http://schemas.microsoft.com/office/powerpoint/2010/main" val="34031932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22-31-125. Bear in mind that abstract may not be received right away. </a:t>
            </a:r>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22</a:t>
            </a:fld>
            <a:endParaRPr lang="en-US"/>
          </a:p>
        </p:txBody>
      </p:sp>
    </p:spTree>
    <p:extLst>
      <p:ext uri="{BB962C8B-B14F-4D97-AF65-F5344CB8AC3E}">
        <p14:creationId xmlns:p14="http://schemas.microsoft.com/office/powerpoint/2010/main" val="216133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1-4-803 is school district director petitions; 1-4-1009 for vacancies. Not going to speak about recall elections but the beauty is that you have nothing to do with them (except pay for them). </a:t>
            </a:r>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4</a:t>
            </a:fld>
            <a:endParaRPr lang="en-US"/>
          </a:p>
        </p:txBody>
      </p:sp>
    </p:spTree>
    <p:extLst>
      <p:ext uri="{BB962C8B-B14F-4D97-AF65-F5344CB8AC3E}">
        <p14:creationId xmlns:p14="http://schemas.microsoft.com/office/powerpoint/2010/main" val="1059386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Vacancy- 22-31-129</a:t>
            </a:r>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6</a:t>
            </a:fld>
            <a:endParaRPr lang="en-US"/>
          </a:p>
        </p:txBody>
      </p:sp>
    </p:spTree>
    <p:extLst>
      <p:ext uri="{BB962C8B-B14F-4D97-AF65-F5344CB8AC3E}">
        <p14:creationId xmlns:p14="http://schemas.microsoft.com/office/powerpoint/2010/main" val="2942030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Call for nominations- found in 22-31-107 (unique to school districts). Due 90-75 days before election day (August 6 to August 21). Includes offices up for election, where nomination petitions can be obtained, signatures needed, and deadline for submitting petition. Generally, I consider a “notice by publication” to mean putting this information in a newspaper. </a:t>
            </a:r>
          </a:p>
          <a:p>
            <a:r>
              <a:rPr lang="en-US" dirty="0"/>
              <a:t>Will talk in detail about petition process later in the presentation</a:t>
            </a:r>
          </a:p>
          <a:p>
            <a:r>
              <a:rPr lang="en-US" dirty="0"/>
              <a:t>Summaries of local ballot issues is beyond scope of this presentation, but CASB has provided resources on this topic and will again this year. </a:t>
            </a:r>
          </a:p>
          <a:p>
            <a:endParaRPr lang="en-US" dirty="0"/>
          </a:p>
          <a:p>
            <a:endParaRPr lang="en-US" dirty="0"/>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9</a:t>
            </a:fld>
            <a:endParaRPr lang="en-US"/>
          </a:p>
        </p:txBody>
      </p:sp>
    </p:spTree>
    <p:extLst>
      <p:ext uri="{BB962C8B-B14F-4D97-AF65-F5344CB8AC3E}">
        <p14:creationId xmlns:p14="http://schemas.microsoft.com/office/powerpoint/2010/main" val="214182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 talk election cancellation in more detail later.</a:t>
            </a:r>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10</a:t>
            </a:fld>
            <a:endParaRPr lang="en-US"/>
          </a:p>
        </p:txBody>
      </p:sp>
    </p:spTree>
    <p:extLst>
      <p:ext uri="{BB962C8B-B14F-4D97-AF65-F5344CB8AC3E}">
        <p14:creationId xmlns:p14="http://schemas.microsoft.com/office/powerpoint/2010/main" val="197803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Election notice is different from call for nomination. 1-5-205. This is handled by the IGA and can be done by either. What is required? Date of election, hours polling locations and drop-off locations will be open; addresses of polling locations; address of drop-off locations. Usually makes most sense for county clerks to take on this responsibility for you.  2. Any newspaper that goes out throughout the county or counties you are located in (need it in all counties) 1-1-104 (34) 3. DEO 4. DEO</a:t>
            </a:r>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11</a:t>
            </a:fld>
            <a:endParaRPr lang="en-US"/>
          </a:p>
        </p:txBody>
      </p:sp>
    </p:spTree>
    <p:extLst>
      <p:ext uri="{BB962C8B-B14F-4D97-AF65-F5344CB8AC3E}">
        <p14:creationId xmlns:p14="http://schemas.microsoft.com/office/powerpoint/2010/main" val="713267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22-31-107, C.R.S. This is all the job of the DEO to verify. The county clerk will simply take the candidates you give them. </a:t>
            </a:r>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12</a:t>
            </a:fld>
            <a:endParaRPr lang="en-US"/>
          </a:p>
        </p:txBody>
      </p:sp>
    </p:spTree>
    <p:extLst>
      <p:ext uri="{BB962C8B-B14F-4D97-AF65-F5344CB8AC3E}">
        <p14:creationId xmlns:p14="http://schemas.microsoft.com/office/powerpoint/2010/main" val="7418622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No- affidavit is required. Some districts may choose to take the additional step of running a background check. 2. Yes, it is. Depending on district, it’s possible that a winner may have to resign after election. 3. This is acceptable 4. Depends on school district policy. </a:t>
            </a:r>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13</a:t>
            </a:fld>
            <a:endParaRPr lang="en-US"/>
          </a:p>
        </p:txBody>
      </p:sp>
    </p:spTree>
    <p:extLst>
      <p:ext uri="{BB962C8B-B14F-4D97-AF65-F5344CB8AC3E}">
        <p14:creationId xmlns:p14="http://schemas.microsoft.com/office/powerpoint/2010/main" val="129584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You should verify this address by using the DEO lookup tool on SOS website. </a:t>
            </a:r>
          </a:p>
        </p:txBody>
      </p:sp>
      <p:sp>
        <p:nvSpPr>
          <p:cNvPr id="4" name="Date Placeholder 3"/>
          <p:cNvSpPr>
            <a:spLocks noGrp="1"/>
          </p:cNvSpPr>
          <p:nvPr>
            <p:ph type="dt" idx="1"/>
          </p:nvPr>
        </p:nvSpPr>
        <p:spPr/>
        <p:txBody>
          <a:bodyPr/>
          <a:lstStyle/>
          <a:p>
            <a:endParaRPr lang="en-US"/>
          </a:p>
        </p:txBody>
      </p:sp>
      <p:sp>
        <p:nvSpPr>
          <p:cNvPr id="5" name="Slide Number Placeholder 4"/>
          <p:cNvSpPr>
            <a:spLocks noGrp="1"/>
          </p:cNvSpPr>
          <p:nvPr>
            <p:ph type="sldNum" sz="quarter" idx="5"/>
          </p:nvPr>
        </p:nvSpPr>
        <p:spPr/>
        <p:txBody>
          <a:bodyPr/>
          <a:lstStyle/>
          <a:p>
            <a:fld id="{1DF05DEC-044F-0C4A-A0D2-D5948DAD5285}" type="slidenum">
              <a:rPr lang="en-US" smtClean="0"/>
              <a:pPr/>
              <a:t>14</a:t>
            </a:fld>
            <a:endParaRPr lang="en-US"/>
          </a:p>
        </p:txBody>
      </p:sp>
    </p:spTree>
    <p:extLst>
      <p:ext uri="{BB962C8B-B14F-4D97-AF65-F5344CB8AC3E}">
        <p14:creationId xmlns:p14="http://schemas.microsoft.com/office/powerpoint/2010/main" val="1512276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885524" y="1295400"/>
            <a:ext cx="7295950" cy="3902242"/>
          </a:xfrm>
          <a:prstGeom prst="rect">
            <a:avLst/>
          </a:prstGeom>
          <a:ln w="3175">
            <a:solidFill>
              <a:schemeClr val="bg1"/>
            </a:solidFill>
          </a:ln>
          <a:effectLst>
            <a:outerShdw blurRad="63500" sx="100500" sy="100500" algn="ctr" rotWithShape="0">
              <a:prstClr val="black">
                <a:alpha val="50000"/>
              </a:prstClr>
            </a:outerShdw>
          </a:effectLst>
        </p:spPr>
        <p:txBody>
          <a:bodyPr>
            <a:normAutofit/>
          </a:bodyPr>
          <a:lstStyle/>
          <a:p>
            <a:pPr defTabSz="914400">
              <a:spcBef>
                <a:spcPts val="2000"/>
              </a:spcBef>
              <a:buClr>
                <a:srgbClr val="A2C2B2"/>
              </a:buClr>
              <a:buSzPct val="110000"/>
              <a:buFont typeface="Wingdings 2" charset="0"/>
              <a:buNone/>
            </a:pPr>
            <a:endParaRPr lang="en-US" sz="3200">
              <a:solidFill>
                <a:srgbClr val="FFFFFF"/>
              </a:solidFill>
              <a:latin typeface="News Gothic MT" charset="0"/>
            </a:endParaRPr>
          </a:p>
        </p:txBody>
      </p:sp>
      <p:sp>
        <p:nvSpPr>
          <p:cNvPr id="2" name="Title 1"/>
          <p:cNvSpPr>
            <a:spLocks noGrp="1"/>
          </p:cNvSpPr>
          <p:nvPr>
            <p:ph type="ctrTitle"/>
          </p:nvPr>
        </p:nvSpPr>
        <p:spPr>
          <a:xfrm>
            <a:off x="1322921" y="1523999"/>
            <a:ext cx="6498158" cy="1724867"/>
          </a:xfrm>
        </p:spPr>
        <p:txBody>
          <a:bodyPr rtlCol="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bg1">
                    <a:lumMod val="50000"/>
                  </a:schemeClr>
                </a:solidFill>
                <a:latin typeface="+mj-lt"/>
                <a:ea typeface="+mj-ea"/>
                <a:cs typeface="+mj-cs"/>
              </a:defRPr>
            </a:lvl1pPr>
          </a:lstStyle>
          <a:p>
            <a:endParaRPr dirty="0"/>
          </a:p>
        </p:txBody>
      </p:sp>
      <p:sp>
        <p:nvSpPr>
          <p:cNvPr id="3" name="Subtitle 2"/>
          <p:cNvSpPr>
            <a:spLocks noGrp="1"/>
          </p:cNvSpPr>
          <p:nvPr>
            <p:ph type="subTitle" idx="1"/>
          </p:nvPr>
        </p:nvSpPr>
        <p:spPr>
          <a:xfrm>
            <a:off x="1322921" y="3299012"/>
            <a:ext cx="6498159" cy="916641"/>
          </a:xfrm>
        </p:spPr>
        <p:txBody>
          <a:bodyPr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bg1">
                    <a:lumMod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dirty="0"/>
          </a:p>
        </p:txBody>
      </p:sp>
      <p:sp>
        <p:nvSpPr>
          <p:cNvPr id="5" name="Footer Placeholder 4"/>
          <p:cNvSpPr>
            <a:spLocks noGrp="1"/>
          </p:cNvSpPr>
          <p:nvPr>
            <p:ph type="ftr" sz="quarter" idx="10"/>
          </p:nvPr>
        </p:nvSpPr>
        <p:spPr/>
        <p:txBody>
          <a:bodyPr/>
          <a:lstStyle>
            <a:lvl1pPr>
              <a:defRPr/>
            </a:lvl1pPr>
          </a:lstStyle>
          <a:p>
            <a:pPr>
              <a:defRPr/>
            </a:pPr>
            <a:r>
              <a:rPr lang="en-US"/>
              <a:t>June 12, 2019</a:t>
            </a:r>
          </a:p>
        </p:txBody>
      </p:sp>
    </p:spTree>
    <p:extLst>
      <p:ext uri="{BB962C8B-B14F-4D97-AF65-F5344CB8AC3E}">
        <p14:creationId xmlns:p14="http://schemas.microsoft.com/office/powerpoint/2010/main" val="1591654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noProof="0"/>
          </a:p>
        </p:txBody>
      </p:sp>
      <p:sp>
        <p:nvSpPr>
          <p:cNvPr id="5" name="Slide Number Placeholder 5"/>
          <p:cNvSpPr>
            <a:spLocks noGrp="1"/>
          </p:cNvSpPr>
          <p:nvPr>
            <p:ph type="sldNum" sz="quarter" idx="10"/>
          </p:nvPr>
        </p:nvSpPr>
        <p:spPr>
          <a:xfrm>
            <a:off x="473075" y="6275388"/>
            <a:ext cx="990600" cy="365125"/>
          </a:xfrm>
          <a:prstGeom prst="rect">
            <a:avLst/>
          </a:prstGeom>
        </p:spPr>
        <p:txBody>
          <a:bodyPr vert="horz" wrap="square" lIns="91440" tIns="45720" rIns="91440" bIns="45720" numCol="1" anchor="t" anchorCtr="0" compatLnSpc="1">
            <a:prstTxWarp prst="textNoShape">
              <a:avLst/>
            </a:prstTxWarp>
          </a:bodyPr>
          <a:lstStyle>
            <a:lvl1pPr>
              <a:defRPr sz="1400">
                <a:latin typeface="News Gothic MT" charset="0"/>
              </a:defRPr>
            </a:lvl1pPr>
          </a:lstStyle>
          <a:p>
            <a:fld id="{E54CEABE-7FA4-A845-A37E-E3C57E802060}" type="slidenum">
              <a:rPr lang="en-US"/>
              <a:pPr/>
              <a:t>‹#›</a:t>
            </a:fld>
            <a:endParaRPr lang="en-US"/>
          </a:p>
          <a:p>
            <a:endParaRPr lang="en-US"/>
          </a:p>
        </p:txBody>
      </p:sp>
    </p:spTree>
    <p:extLst>
      <p:ext uri="{BB962C8B-B14F-4D97-AF65-F5344CB8AC3E}">
        <p14:creationId xmlns:p14="http://schemas.microsoft.com/office/powerpoint/2010/main" val="385268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Slide Number Placeholder 5"/>
          <p:cNvSpPr>
            <a:spLocks noGrp="1"/>
          </p:cNvSpPr>
          <p:nvPr>
            <p:ph type="sldNum" sz="quarter" idx="10"/>
          </p:nvPr>
        </p:nvSpPr>
        <p:spPr>
          <a:xfrm>
            <a:off x="473075" y="6275388"/>
            <a:ext cx="990600" cy="365125"/>
          </a:xfrm>
          <a:prstGeom prst="rect">
            <a:avLst/>
          </a:prstGeom>
        </p:spPr>
        <p:txBody>
          <a:bodyPr vert="horz" wrap="square" lIns="91440" tIns="45720" rIns="91440" bIns="45720" numCol="1" anchor="t" anchorCtr="0" compatLnSpc="1">
            <a:prstTxWarp prst="textNoShape">
              <a:avLst/>
            </a:prstTxWarp>
          </a:bodyPr>
          <a:lstStyle>
            <a:lvl1pPr>
              <a:defRPr sz="1400">
                <a:latin typeface="News Gothic MT" charset="0"/>
              </a:defRPr>
            </a:lvl1pPr>
          </a:lstStyle>
          <a:p>
            <a:fld id="{4A111907-1463-C447-96D7-917D0C6E1244}" type="slidenum">
              <a:rPr lang="en-US"/>
              <a:pPr/>
              <a:t>‹#›</a:t>
            </a:fld>
            <a:endParaRPr lang="en-US"/>
          </a:p>
          <a:p>
            <a:endParaRPr lang="en-US"/>
          </a:p>
        </p:txBody>
      </p:sp>
    </p:spTree>
    <p:extLst>
      <p:ext uri="{BB962C8B-B14F-4D97-AF65-F5344CB8AC3E}">
        <p14:creationId xmlns:p14="http://schemas.microsoft.com/office/powerpoint/2010/main" val="886970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p>
            <a:r>
              <a:rPr lang="en-US" dirty="0"/>
              <a:t>Click to edit Master title style</a:t>
            </a:r>
            <a:endParaRPr dirty="0"/>
          </a:p>
        </p:txBody>
      </p:sp>
      <p:sp>
        <p:nvSpPr>
          <p:cNvPr id="3" name="Content Placeholder 2"/>
          <p:cNvSpPr>
            <a:spLocks noGrp="1"/>
          </p:cNvSpPr>
          <p:nvPr>
            <p:ph idx="1"/>
          </p:nvPr>
        </p:nvSpPr>
        <p:spPr>
          <a:xfrm>
            <a:off x="549275" y="1840825"/>
            <a:ext cx="8042275"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Slide Number Placeholder 5"/>
          <p:cNvSpPr>
            <a:spLocks noGrp="1"/>
          </p:cNvSpPr>
          <p:nvPr>
            <p:ph type="sldNum" sz="quarter" idx="10"/>
          </p:nvPr>
        </p:nvSpPr>
        <p:spPr>
          <a:xfrm>
            <a:off x="473075" y="6275388"/>
            <a:ext cx="990600" cy="365125"/>
          </a:xfrm>
          <a:prstGeom prst="rect">
            <a:avLst/>
          </a:prstGeom>
        </p:spPr>
        <p:txBody>
          <a:bodyPr vert="horz" wrap="square" lIns="91440" tIns="45720" rIns="91440" bIns="45720" numCol="1" anchor="t" anchorCtr="0" compatLnSpc="1">
            <a:prstTxWarp prst="textNoShape">
              <a:avLst/>
            </a:prstTxWarp>
          </a:bodyPr>
          <a:lstStyle>
            <a:lvl1pPr>
              <a:defRPr sz="1400">
                <a:latin typeface="News Gothic MT" charset="0"/>
              </a:defRPr>
            </a:lvl1pPr>
          </a:lstStyle>
          <a:p>
            <a:fld id="{B015EA5F-1E9D-EE40-BA06-9CEA14AC5549}" type="slidenum">
              <a:rPr lang="en-US"/>
              <a:pPr/>
              <a:t>‹#›</a:t>
            </a:fld>
            <a:endParaRPr lang="en-US"/>
          </a:p>
          <a:p>
            <a:endParaRPr lang="en-US"/>
          </a:p>
        </p:txBody>
      </p:sp>
    </p:spTree>
    <p:extLst>
      <p:ext uri="{BB962C8B-B14F-4D97-AF65-F5344CB8AC3E}">
        <p14:creationId xmlns:p14="http://schemas.microsoft.com/office/powerpoint/2010/main" val="673003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dirty="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bg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noProof="0"/>
          </a:p>
        </p:txBody>
      </p:sp>
      <p:sp>
        <p:nvSpPr>
          <p:cNvPr id="5" name="Slide Number Placeholder 5"/>
          <p:cNvSpPr>
            <a:spLocks noGrp="1"/>
          </p:cNvSpPr>
          <p:nvPr>
            <p:ph type="sldNum" sz="quarter" idx="14"/>
          </p:nvPr>
        </p:nvSpPr>
        <p:spPr>
          <a:xfrm>
            <a:off x="473075" y="6275388"/>
            <a:ext cx="990600" cy="365125"/>
          </a:xfrm>
          <a:prstGeom prst="rect">
            <a:avLst/>
          </a:prstGeom>
        </p:spPr>
        <p:txBody>
          <a:bodyPr vert="horz" wrap="square" lIns="91440" tIns="45720" rIns="91440" bIns="45720" numCol="1" anchor="t" anchorCtr="0" compatLnSpc="1">
            <a:prstTxWarp prst="textNoShape">
              <a:avLst/>
            </a:prstTxWarp>
          </a:bodyPr>
          <a:lstStyle>
            <a:lvl1pPr>
              <a:defRPr sz="1400">
                <a:latin typeface="News Gothic MT" charset="0"/>
              </a:defRPr>
            </a:lvl1pPr>
          </a:lstStyle>
          <a:p>
            <a:fld id="{060E5B23-217C-324D-95E6-3B096C331262}" type="slidenum">
              <a:rPr lang="en-US"/>
              <a:pPr/>
              <a:t>‹#›</a:t>
            </a:fld>
            <a:endParaRPr lang="en-US"/>
          </a:p>
          <a:p>
            <a:endParaRPr lang="en-US"/>
          </a:p>
        </p:txBody>
      </p:sp>
    </p:spTree>
    <p:extLst>
      <p:ext uri="{BB962C8B-B14F-4D97-AF65-F5344CB8AC3E}">
        <p14:creationId xmlns:p14="http://schemas.microsoft.com/office/powerpoint/2010/main" val="766957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ormAutofit/>
          </a:bodyPr>
          <a:lstStyle>
            <a:lvl1pPr marL="0" indent="0" algn="ctr">
              <a:spcBef>
                <a:spcPts val="300"/>
              </a:spcBef>
              <a:buNone/>
              <a:defRPr sz="1800">
                <a:solidFill>
                  <a:schemeClr val="bg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Slide Number Placeholder 5"/>
          <p:cNvSpPr>
            <a:spLocks noGrp="1"/>
          </p:cNvSpPr>
          <p:nvPr>
            <p:ph type="sldNum" sz="quarter" idx="10"/>
          </p:nvPr>
        </p:nvSpPr>
        <p:spPr>
          <a:xfrm>
            <a:off x="473075" y="6275388"/>
            <a:ext cx="990600" cy="365125"/>
          </a:xfrm>
          <a:prstGeom prst="rect">
            <a:avLst/>
          </a:prstGeom>
        </p:spPr>
        <p:txBody>
          <a:bodyPr vert="horz" wrap="square" lIns="91440" tIns="45720" rIns="91440" bIns="45720" numCol="1" anchor="t" anchorCtr="0" compatLnSpc="1">
            <a:prstTxWarp prst="textNoShape">
              <a:avLst/>
            </a:prstTxWarp>
          </a:bodyPr>
          <a:lstStyle>
            <a:lvl1pPr>
              <a:defRPr sz="1400">
                <a:latin typeface="News Gothic MT" charset="0"/>
              </a:defRPr>
            </a:lvl1pPr>
          </a:lstStyle>
          <a:p>
            <a:fld id="{AA55C471-3972-7749-B14C-DEA23977EF5B}" type="slidenum">
              <a:rPr lang="en-US"/>
              <a:pPr/>
              <a:t>‹#›</a:t>
            </a:fld>
            <a:endParaRPr lang="en-US"/>
          </a:p>
          <a:p>
            <a:endParaRPr lang="en-US"/>
          </a:p>
        </p:txBody>
      </p:sp>
    </p:spTree>
    <p:extLst>
      <p:ext uri="{BB962C8B-B14F-4D97-AF65-F5344CB8AC3E}">
        <p14:creationId xmlns:p14="http://schemas.microsoft.com/office/powerpoint/2010/main" val="4161562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Slide Number Placeholder 5"/>
          <p:cNvSpPr>
            <a:spLocks noGrp="1"/>
          </p:cNvSpPr>
          <p:nvPr>
            <p:ph type="sldNum" sz="quarter" idx="10"/>
          </p:nvPr>
        </p:nvSpPr>
        <p:spPr>
          <a:xfrm>
            <a:off x="473075" y="6275388"/>
            <a:ext cx="990600" cy="365125"/>
          </a:xfrm>
          <a:prstGeom prst="rect">
            <a:avLst/>
          </a:prstGeom>
        </p:spPr>
        <p:txBody>
          <a:bodyPr vert="horz" wrap="square" lIns="91440" tIns="45720" rIns="91440" bIns="45720" numCol="1" anchor="t" anchorCtr="0" compatLnSpc="1">
            <a:prstTxWarp prst="textNoShape">
              <a:avLst/>
            </a:prstTxWarp>
          </a:bodyPr>
          <a:lstStyle>
            <a:lvl1pPr>
              <a:defRPr sz="1400">
                <a:latin typeface="News Gothic MT" charset="0"/>
              </a:defRPr>
            </a:lvl1pPr>
          </a:lstStyle>
          <a:p>
            <a:fld id="{76936B63-4833-324D-8777-542A1625EE07}" type="slidenum">
              <a:rPr lang="en-US"/>
              <a:pPr/>
              <a:t>‹#›</a:t>
            </a:fld>
            <a:endParaRPr lang="en-US"/>
          </a:p>
          <a:p>
            <a:endParaRPr lang="en-US"/>
          </a:p>
        </p:txBody>
      </p:sp>
    </p:spTree>
    <p:extLst>
      <p:ext uri="{BB962C8B-B14F-4D97-AF65-F5344CB8AC3E}">
        <p14:creationId xmlns:p14="http://schemas.microsoft.com/office/powerpoint/2010/main" val="3791854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Slide Number Placeholder 5"/>
          <p:cNvSpPr>
            <a:spLocks noGrp="1"/>
          </p:cNvSpPr>
          <p:nvPr>
            <p:ph type="sldNum" sz="quarter" idx="10"/>
          </p:nvPr>
        </p:nvSpPr>
        <p:spPr>
          <a:xfrm>
            <a:off x="473075" y="6275388"/>
            <a:ext cx="990600" cy="365125"/>
          </a:xfrm>
          <a:prstGeom prst="rect">
            <a:avLst/>
          </a:prstGeom>
        </p:spPr>
        <p:txBody>
          <a:bodyPr vert="horz" wrap="square" lIns="91440" tIns="45720" rIns="91440" bIns="45720" numCol="1" anchor="t" anchorCtr="0" compatLnSpc="1">
            <a:prstTxWarp prst="textNoShape">
              <a:avLst/>
            </a:prstTxWarp>
          </a:bodyPr>
          <a:lstStyle>
            <a:lvl1pPr>
              <a:defRPr sz="1400">
                <a:latin typeface="News Gothic MT" charset="0"/>
              </a:defRPr>
            </a:lvl1pPr>
          </a:lstStyle>
          <a:p>
            <a:fld id="{30F2FCA9-E689-5643-BDC7-FA5413A9AE1D}" type="slidenum">
              <a:rPr lang="en-US"/>
              <a:pPr/>
              <a:t>‹#›</a:t>
            </a:fld>
            <a:endParaRPr lang="en-US"/>
          </a:p>
          <a:p>
            <a:endParaRPr lang="en-US"/>
          </a:p>
        </p:txBody>
      </p:sp>
    </p:spTree>
    <p:extLst>
      <p:ext uri="{BB962C8B-B14F-4D97-AF65-F5344CB8AC3E}">
        <p14:creationId xmlns:p14="http://schemas.microsoft.com/office/powerpoint/2010/main" val="102857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Slide Number Placeholder 5"/>
          <p:cNvSpPr>
            <a:spLocks noGrp="1"/>
          </p:cNvSpPr>
          <p:nvPr>
            <p:ph type="sldNum" sz="quarter" idx="10"/>
          </p:nvPr>
        </p:nvSpPr>
        <p:spPr>
          <a:xfrm>
            <a:off x="473075" y="6275388"/>
            <a:ext cx="990600" cy="365125"/>
          </a:xfrm>
          <a:prstGeom prst="rect">
            <a:avLst/>
          </a:prstGeom>
        </p:spPr>
        <p:txBody>
          <a:bodyPr vert="horz" wrap="square" lIns="91440" tIns="45720" rIns="91440" bIns="45720" numCol="1" anchor="t" anchorCtr="0" compatLnSpc="1">
            <a:prstTxWarp prst="textNoShape">
              <a:avLst/>
            </a:prstTxWarp>
          </a:bodyPr>
          <a:lstStyle>
            <a:lvl1pPr>
              <a:defRPr sz="1400">
                <a:latin typeface="News Gothic MT" charset="0"/>
              </a:defRPr>
            </a:lvl1pPr>
          </a:lstStyle>
          <a:p>
            <a:fld id="{C7960B4E-52B1-0D44-8DDE-871948BF483B}" type="slidenum">
              <a:rPr lang="en-US"/>
              <a:pPr/>
              <a:t>‹#›</a:t>
            </a:fld>
            <a:endParaRPr lang="en-US"/>
          </a:p>
          <a:p>
            <a:endParaRPr lang="en-US"/>
          </a:p>
        </p:txBody>
      </p:sp>
    </p:spTree>
    <p:extLst>
      <p:ext uri="{BB962C8B-B14F-4D97-AF65-F5344CB8AC3E}">
        <p14:creationId xmlns:p14="http://schemas.microsoft.com/office/powerpoint/2010/main" val="247626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473075" y="6275388"/>
            <a:ext cx="990600" cy="365125"/>
          </a:xfrm>
          <a:prstGeom prst="rect">
            <a:avLst/>
          </a:prstGeom>
        </p:spPr>
        <p:txBody>
          <a:bodyPr vert="horz" wrap="square" lIns="91440" tIns="45720" rIns="91440" bIns="45720" numCol="1" anchor="t" anchorCtr="0" compatLnSpc="1">
            <a:prstTxWarp prst="textNoShape">
              <a:avLst/>
            </a:prstTxWarp>
          </a:bodyPr>
          <a:lstStyle>
            <a:lvl1pPr>
              <a:defRPr sz="1400">
                <a:latin typeface="News Gothic MT" charset="0"/>
              </a:defRPr>
            </a:lvl1pPr>
          </a:lstStyle>
          <a:p>
            <a:fld id="{75366D3F-40B2-2D42-BC80-F9A8515617AA}" type="slidenum">
              <a:rPr lang="en-US"/>
              <a:pPr/>
              <a:t>‹#›</a:t>
            </a:fld>
            <a:endParaRPr lang="en-US"/>
          </a:p>
          <a:p>
            <a:endParaRPr lang="en-US"/>
          </a:p>
        </p:txBody>
      </p:sp>
    </p:spTree>
    <p:extLst>
      <p:ext uri="{BB962C8B-B14F-4D97-AF65-F5344CB8AC3E}">
        <p14:creationId xmlns:p14="http://schemas.microsoft.com/office/powerpoint/2010/main" val="762525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a:xfrm>
            <a:off x="473075" y="6275388"/>
            <a:ext cx="990600" cy="365125"/>
          </a:xfrm>
          <a:prstGeom prst="rect">
            <a:avLst/>
          </a:prstGeom>
        </p:spPr>
        <p:txBody>
          <a:bodyPr vert="horz" wrap="square" lIns="91440" tIns="45720" rIns="91440" bIns="45720" numCol="1" anchor="t" anchorCtr="0" compatLnSpc="1">
            <a:prstTxWarp prst="textNoShape">
              <a:avLst/>
            </a:prstTxWarp>
          </a:bodyPr>
          <a:lstStyle>
            <a:lvl1pPr>
              <a:defRPr sz="1400">
                <a:latin typeface="News Gothic MT" charset="0"/>
              </a:defRPr>
            </a:lvl1pPr>
          </a:lstStyle>
          <a:p>
            <a:fld id="{289DD9E2-3D88-4145-A363-1DA6490BB860}" type="slidenum">
              <a:rPr lang="en-US"/>
              <a:pPr/>
              <a:t>‹#›</a:t>
            </a:fld>
            <a:endParaRPr lang="en-US"/>
          </a:p>
          <a:p>
            <a:endParaRPr lang="en-US"/>
          </a:p>
        </p:txBody>
      </p:sp>
    </p:spTree>
    <p:extLst>
      <p:ext uri="{BB962C8B-B14F-4D97-AF65-F5344CB8AC3E}">
        <p14:creationId xmlns:p14="http://schemas.microsoft.com/office/powerpoint/2010/main" val="1022684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49275" y="107950"/>
            <a:ext cx="8042275" cy="1336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549275" y="1600200"/>
            <a:ext cx="8042275"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265113" y="6275388"/>
            <a:ext cx="4840287"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lumMod val="20000"/>
                    <a:lumOff val="80000"/>
                  </a:schemeClr>
                </a:solidFill>
                <a:latin typeface="+mn-lt"/>
                <a:ea typeface="+mn-ea"/>
                <a:cs typeface="+mn-cs"/>
              </a:defRPr>
            </a:lvl1pPr>
          </a:lstStyle>
          <a:p>
            <a:pPr>
              <a:defRPr/>
            </a:pPr>
            <a:r>
              <a:rPr lang="en-US"/>
              <a:t>June 12, 2019</a:t>
            </a:r>
          </a:p>
        </p:txBody>
      </p:sp>
      <p:pic>
        <p:nvPicPr>
          <p:cNvPr id="8" name="Picture 7" descr="CASB white logo alpha.tif"/>
          <p:cNvPicPr>
            <a:picLocks noChangeAspect="1"/>
          </p:cNvPicPr>
          <p:nvPr userDrawn="1"/>
        </p:nvPicPr>
        <p:blipFill>
          <a:blip r:embed="rId13"/>
          <a:stretch>
            <a:fillRect/>
          </a:stretch>
        </p:blipFill>
        <p:spPr>
          <a:xfrm>
            <a:off x="8012113" y="6275388"/>
            <a:ext cx="881062" cy="350837"/>
          </a:xfrm>
          <a:prstGeom prst="rect">
            <a:avLst/>
          </a:prstGeom>
          <a:effectLst>
            <a:outerShdw blurRad="50800" dist="63500" dir="2700000" algn="br">
              <a:srgbClr val="000000">
                <a:alpha val="43000"/>
              </a:srgbClr>
            </a:outerShdw>
          </a:effectLst>
        </p:spPr>
      </p:pic>
    </p:spTree>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hf sldNum="0" hdr="0"/>
  <p:txStyles>
    <p:titleStyle>
      <a:lvl1pPr algn="ctr" rtl="0" eaLnBrk="0" fontAlgn="base" hangingPunct="0">
        <a:spcBef>
          <a:spcPct val="0"/>
        </a:spcBef>
        <a:spcAft>
          <a:spcPct val="0"/>
        </a:spcAft>
        <a:defRPr sz="4600" kern="1200">
          <a:solidFill>
            <a:srgbClr val="59796A"/>
          </a:solidFill>
          <a:latin typeface="+mj-lt"/>
          <a:ea typeface="ＭＳ Ｐゴシック" charset="-128"/>
          <a:cs typeface="ＭＳ Ｐゴシック" charset="-128"/>
        </a:defRPr>
      </a:lvl1pPr>
      <a:lvl2pPr algn="ctr" rtl="0" eaLnBrk="0" fontAlgn="base" hangingPunct="0">
        <a:spcBef>
          <a:spcPct val="0"/>
        </a:spcBef>
        <a:spcAft>
          <a:spcPct val="0"/>
        </a:spcAft>
        <a:defRPr sz="4600">
          <a:solidFill>
            <a:srgbClr val="59796A"/>
          </a:solidFill>
          <a:latin typeface="News Gothic MT" charset="0"/>
          <a:ea typeface="ＭＳ Ｐゴシック" charset="-128"/>
          <a:cs typeface="ＭＳ Ｐゴシック" charset="-128"/>
        </a:defRPr>
      </a:lvl2pPr>
      <a:lvl3pPr algn="ctr" rtl="0" eaLnBrk="0" fontAlgn="base" hangingPunct="0">
        <a:spcBef>
          <a:spcPct val="0"/>
        </a:spcBef>
        <a:spcAft>
          <a:spcPct val="0"/>
        </a:spcAft>
        <a:defRPr sz="4600">
          <a:solidFill>
            <a:srgbClr val="59796A"/>
          </a:solidFill>
          <a:latin typeface="News Gothic MT" charset="0"/>
          <a:ea typeface="ＭＳ Ｐゴシック" charset="-128"/>
          <a:cs typeface="ＭＳ Ｐゴシック" charset="-128"/>
        </a:defRPr>
      </a:lvl3pPr>
      <a:lvl4pPr algn="ctr" rtl="0" eaLnBrk="0" fontAlgn="base" hangingPunct="0">
        <a:spcBef>
          <a:spcPct val="0"/>
        </a:spcBef>
        <a:spcAft>
          <a:spcPct val="0"/>
        </a:spcAft>
        <a:defRPr sz="4600">
          <a:solidFill>
            <a:srgbClr val="59796A"/>
          </a:solidFill>
          <a:latin typeface="News Gothic MT" charset="0"/>
          <a:ea typeface="ＭＳ Ｐゴシック" charset="-128"/>
          <a:cs typeface="ＭＳ Ｐゴシック" charset="-128"/>
        </a:defRPr>
      </a:lvl4pPr>
      <a:lvl5pPr algn="ctr" rtl="0" eaLnBrk="0" fontAlgn="base" hangingPunct="0">
        <a:spcBef>
          <a:spcPct val="0"/>
        </a:spcBef>
        <a:spcAft>
          <a:spcPct val="0"/>
        </a:spcAft>
        <a:defRPr sz="4600">
          <a:solidFill>
            <a:srgbClr val="59796A"/>
          </a:solidFill>
          <a:latin typeface="News Gothic MT" charset="0"/>
          <a:ea typeface="ＭＳ Ｐゴシック" charset="-128"/>
          <a:cs typeface="ＭＳ Ｐゴシック" charset="-128"/>
        </a:defRPr>
      </a:lvl5pPr>
      <a:lvl6pPr marL="457200" algn="ctr" rtl="0" fontAlgn="base">
        <a:spcBef>
          <a:spcPct val="0"/>
        </a:spcBef>
        <a:spcAft>
          <a:spcPct val="0"/>
        </a:spcAft>
        <a:defRPr sz="4600">
          <a:solidFill>
            <a:srgbClr val="59796A"/>
          </a:solidFill>
          <a:latin typeface="News Gothic MT" charset="0"/>
          <a:ea typeface="ＭＳ Ｐゴシック" charset="-128"/>
          <a:cs typeface="ＭＳ Ｐゴシック" charset="-128"/>
        </a:defRPr>
      </a:lvl6pPr>
      <a:lvl7pPr marL="914400" algn="ctr" rtl="0" fontAlgn="base">
        <a:spcBef>
          <a:spcPct val="0"/>
        </a:spcBef>
        <a:spcAft>
          <a:spcPct val="0"/>
        </a:spcAft>
        <a:defRPr sz="4600">
          <a:solidFill>
            <a:srgbClr val="59796A"/>
          </a:solidFill>
          <a:latin typeface="News Gothic MT" charset="0"/>
          <a:ea typeface="ＭＳ Ｐゴシック" charset="-128"/>
          <a:cs typeface="ＭＳ Ｐゴシック" charset="-128"/>
        </a:defRPr>
      </a:lvl7pPr>
      <a:lvl8pPr marL="1371600" algn="ctr" rtl="0" fontAlgn="base">
        <a:spcBef>
          <a:spcPct val="0"/>
        </a:spcBef>
        <a:spcAft>
          <a:spcPct val="0"/>
        </a:spcAft>
        <a:defRPr sz="4600">
          <a:solidFill>
            <a:srgbClr val="59796A"/>
          </a:solidFill>
          <a:latin typeface="News Gothic MT" charset="0"/>
          <a:ea typeface="ＭＳ Ｐゴシック" charset="-128"/>
          <a:cs typeface="ＭＳ Ｐゴシック" charset="-128"/>
        </a:defRPr>
      </a:lvl8pPr>
      <a:lvl9pPr marL="1828800" algn="ctr" rtl="0" fontAlgn="base">
        <a:spcBef>
          <a:spcPct val="0"/>
        </a:spcBef>
        <a:spcAft>
          <a:spcPct val="0"/>
        </a:spcAft>
        <a:defRPr sz="4600">
          <a:solidFill>
            <a:srgbClr val="59796A"/>
          </a:solidFill>
          <a:latin typeface="News Gothic MT" charset="0"/>
          <a:ea typeface="ＭＳ Ｐゴシック" charset="-128"/>
          <a:cs typeface="ＭＳ Ｐゴシック" charset="-128"/>
        </a:defRPr>
      </a:lvl9pPr>
    </p:titleStyle>
    <p:bodyStyle>
      <a:lvl1pPr marL="349250" indent="-349250" algn="l" rtl="0" eaLnBrk="0" fontAlgn="base" hangingPunct="0">
        <a:spcBef>
          <a:spcPts val="2000"/>
        </a:spcBef>
        <a:spcAft>
          <a:spcPct val="0"/>
        </a:spcAft>
        <a:buClr>
          <a:srgbClr val="A2C2B2"/>
        </a:buClr>
        <a:buSzPct val="110000"/>
        <a:buFont typeface="Wingdings 2" charset="0"/>
        <a:buChar char=""/>
        <a:defRPr sz="2400" kern="1200">
          <a:solidFill>
            <a:srgbClr val="507054"/>
          </a:solidFill>
          <a:latin typeface="+mn-lt"/>
          <a:ea typeface="ＭＳ Ｐゴシック" charset="-128"/>
          <a:cs typeface="ＭＳ Ｐゴシック" charset="-128"/>
        </a:defRPr>
      </a:lvl1pPr>
      <a:lvl2pPr marL="685800" indent="-336550" algn="l" rtl="0" eaLnBrk="0" fontAlgn="base" hangingPunct="0">
        <a:spcBef>
          <a:spcPts val="600"/>
        </a:spcBef>
        <a:spcAft>
          <a:spcPct val="0"/>
        </a:spcAft>
        <a:buClr>
          <a:srgbClr val="4B725F"/>
        </a:buClr>
        <a:buSzPct val="110000"/>
        <a:buFont typeface="Wingdings 2" charset="0"/>
        <a:buChar char=""/>
        <a:defRPr sz="2200" kern="1200">
          <a:solidFill>
            <a:srgbClr val="507054"/>
          </a:solidFill>
          <a:latin typeface="+mn-lt"/>
          <a:ea typeface="ＭＳ Ｐゴシック" charset="-128"/>
          <a:cs typeface="+mn-cs"/>
        </a:defRPr>
      </a:lvl2pPr>
      <a:lvl3pPr marL="968375" indent="-282575" algn="l" rtl="0" eaLnBrk="0" fontAlgn="base" hangingPunct="0">
        <a:spcBef>
          <a:spcPts val="600"/>
        </a:spcBef>
        <a:spcAft>
          <a:spcPct val="0"/>
        </a:spcAft>
        <a:buClr>
          <a:srgbClr val="A2C2B2"/>
        </a:buClr>
        <a:buSzPct val="110000"/>
        <a:buFont typeface="Wingdings 2" charset="0"/>
        <a:buChar char=""/>
        <a:defRPr sz="2000" kern="1200">
          <a:solidFill>
            <a:srgbClr val="507054"/>
          </a:solidFill>
          <a:latin typeface="+mn-lt"/>
          <a:ea typeface="ＭＳ Ｐゴシック" charset="-128"/>
          <a:cs typeface="+mn-cs"/>
        </a:defRPr>
      </a:lvl3pPr>
      <a:lvl4pPr marL="1263650" indent="-295275" algn="l" rtl="0" eaLnBrk="0" fontAlgn="base" hangingPunct="0">
        <a:spcBef>
          <a:spcPts val="600"/>
        </a:spcBef>
        <a:spcAft>
          <a:spcPct val="0"/>
        </a:spcAft>
        <a:buClr>
          <a:srgbClr val="4B725F"/>
        </a:buClr>
        <a:buSzPct val="110000"/>
        <a:buFont typeface="Wingdings 2" charset="0"/>
        <a:buChar char=""/>
        <a:defRPr kern="1200">
          <a:solidFill>
            <a:srgbClr val="507054"/>
          </a:solidFill>
          <a:latin typeface="+mn-lt"/>
          <a:ea typeface="ＭＳ Ｐゴシック" charset="-128"/>
          <a:cs typeface="+mn-cs"/>
        </a:defRPr>
      </a:lvl4pPr>
      <a:lvl5pPr marL="1546225" indent="-282575" algn="l" rtl="0" eaLnBrk="0" fontAlgn="base" hangingPunct="0">
        <a:spcBef>
          <a:spcPts val="600"/>
        </a:spcBef>
        <a:spcAft>
          <a:spcPct val="0"/>
        </a:spcAft>
        <a:buClr>
          <a:srgbClr val="A2C2B2"/>
        </a:buClr>
        <a:buSzPct val="110000"/>
        <a:buFont typeface="Wingdings 2" charset="0"/>
        <a:buChar char=""/>
        <a:defRPr kern="1200">
          <a:solidFill>
            <a:srgbClr val="507054"/>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18/10/relationships/comments" Target="../comments/modernComment_114_9B7E506E.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coloradosos.gov/voter/auth/login.x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sos.state.co.us/pubs/rule_making/CurrentRules/8CCR1505-1/Rule4.pdf" TargetMode="External"/><Relationship Id="rId2" Type="http://schemas.openxmlformats.org/officeDocument/2006/relationships/hyperlink" Target="https://www.sos.state.co.us/pubs/elections/multiBallot.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18/10/relationships/comments" Target="../comments/modernComment_110_AFA9E280.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microsoft.com/office/2018/10/relationships/comments" Target="../comments/modernComment_106_89E124E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itle 25"/>
          <p:cNvSpPr>
            <a:spLocks noGrp="1"/>
          </p:cNvSpPr>
          <p:nvPr>
            <p:ph type="ctrTitle"/>
          </p:nvPr>
        </p:nvSpPr>
        <p:spPr>
          <a:xfrm>
            <a:off x="1260744" y="517137"/>
            <a:ext cx="6804470" cy="1725613"/>
          </a:xfrm>
        </p:spPr>
        <p:txBody>
          <a:bodyPr/>
          <a:lstStyle/>
          <a:p>
            <a:pPr fontAlgn="auto">
              <a:spcAft>
                <a:spcPts val="0"/>
              </a:spcAft>
              <a:defRPr/>
            </a:pPr>
            <a:r>
              <a:rPr lang="en-US" sz="3200" b="1" dirty="0"/>
              <a:t>2025 School Election Seminar</a:t>
            </a:r>
            <a:br>
              <a:rPr lang="en-US" sz="3000" b="1" dirty="0"/>
            </a:br>
            <a:r>
              <a:rPr lang="en-US" sz="1400" b="1" i="1" dirty="0"/>
              <a:t>A membership benefit of the Colorado Association of School Boards</a:t>
            </a:r>
          </a:p>
        </p:txBody>
      </p:sp>
      <p:sp>
        <p:nvSpPr>
          <p:cNvPr id="27" name="Subtitle 26"/>
          <p:cNvSpPr>
            <a:spLocks noGrp="1"/>
          </p:cNvSpPr>
          <p:nvPr>
            <p:ph type="subTitle" idx="1"/>
          </p:nvPr>
        </p:nvSpPr>
        <p:spPr>
          <a:xfrm>
            <a:off x="1322388" y="2387405"/>
            <a:ext cx="6499225" cy="2338708"/>
          </a:xfrm>
        </p:spPr>
        <p:txBody>
          <a:bodyPr>
            <a:normAutofit/>
          </a:bodyPr>
          <a:lstStyle/>
          <a:p>
            <a:r>
              <a:rPr lang="en-US" sz="1000" dirty="0"/>
              <a:t> </a:t>
            </a:r>
          </a:p>
          <a:p>
            <a:endParaRPr lang="en-US" sz="1600" dirty="0"/>
          </a:p>
          <a:p>
            <a:r>
              <a:rPr lang="en-US" sz="1600" dirty="0"/>
              <a:t>Caleb Thornton</a:t>
            </a:r>
          </a:p>
          <a:p>
            <a:r>
              <a:rPr lang="en-US" sz="1600" dirty="0"/>
              <a:t>Legal, Policy, and Rulemaking Manager, Secretary of State’s Office</a:t>
            </a:r>
          </a:p>
          <a:p>
            <a:r>
              <a:rPr lang="en-US" sz="1600" dirty="0"/>
              <a:t> </a:t>
            </a:r>
          </a:p>
        </p:txBody>
      </p:sp>
      <p:sp>
        <p:nvSpPr>
          <p:cNvPr id="4" name="Footer Placeholder 3"/>
          <p:cNvSpPr>
            <a:spLocks noGrp="1"/>
          </p:cNvSpPr>
          <p:nvPr>
            <p:ph type="ftr" sz="quarter" idx="10"/>
          </p:nvPr>
        </p:nvSpPr>
        <p:spPr/>
        <p:txBody>
          <a:bodyPr/>
          <a:lstStyle/>
          <a:p>
            <a:pPr>
              <a:defRPr/>
            </a:pPr>
            <a:r>
              <a:rPr lang="en-US" sz="1600" b="1" dirty="0"/>
              <a:t>February 21,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8D823-D84D-3542-92F6-F1ACB82748A9}"/>
              </a:ext>
            </a:extLst>
          </p:cNvPr>
          <p:cNvSpPr>
            <a:spLocks noGrp="1"/>
          </p:cNvSpPr>
          <p:nvPr>
            <p:ph type="title"/>
          </p:nvPr>
        </p:nvSpPr>
        <p:spPr/>
        <p:txBody>
          <a:bodyPr anchor="ctr" anchorCtr="0"/>
          <a:lstStyle/>
          <a:p>
            <a:r>
              <a:rPr lang="en-US" sz="4000" dirty="0"/>
              <a:t>Allocation of responsibility</a:t>
            </a:r>
          </a:p>
        </p:txBody>
      </p:sp>
      <p:graphicFrame>
        <p:nvGraphicFramePr>
          <p:cNvPr id="5" name="Object 4">
            <a:extLst>
              <a:ext uri="{FF2B5EF4-FFF2-40B4-BE49-F238E27FC236}">
                <a16:creationId xmlns:a16="http://schemas.microsoft.com/office/drawing/2014/main" id="{D5AF9AA9-F694-1642-8756-A09AA2072508}"/>
              </a:ext>
            </a:extLst>
          </p:cNvPr>
          <p:cNvGraphicFramePr>
            <a:graphicFrameLocks noChangeAspect="1"/>
          </p:cNvGraphicFramePr>
          <p:nvPr>
            <p:extLst>
              <p:ext uri="{D42A27DB-BD31-4B8C-83A1-F6EECF244321}">
                <p14:modId xmlns:p14="http://schemas.microsoft.com/office/powerpoint/2010/main" val="2789435813"/>
              </p:ext>
            </p:extLst>
          </p:nvPr>
        </p:nvGraphicFramePr>
        <p:xfrm>
          <a:off x="824808" y="1636021"/>
          <a:ext cx="7201484" cy="3493028"/>
        </p:xfrm>
        <a:graphic>
          <a:graphicData uri="http://schemas.openxmlformats.org/presentationml/2006/ole">
            <mc:AlternateContent xmlns:mc="http://schemas.openxmlformats.org/markup-compatibility/2006">
              <mc:Choice xmlns:v="urn:schemas-microsoft-com:vml" Requires="v">
                <p:oleObj name="Document" r:id="rId3" imgW="5943600" imgH="2882900" progId="Word.Document.12">
                  <p:embed/>
                </p:oleObj>
              </mc:Choice>
              <mc:Fallback>
                <p:oleObj name="Document" r:id="rId3" imgW="5943600" imgH="2882900" progId="Word.Document.12">
                  <p:embed/>
                  <p:pic>
                    <p:nvPicPr>
                      <p:cNvPr id="0" name=""/>
                      <p:cNvPicPr/>
                      <p:nvPr/>
                    </p:nvPicPr>
                    <p:blipFill>
                      <a:blip r:embed="rId4"/>
                      <a:stretch>
                        <a:fillRect/>
                      </a:stretch>
                    </p:blipFill>
                    <p:spPr>
                      <a:xfrm>
                        <a:off x="824808" y="1636021"/>
                        <a:ext cx="7201484" cy="3493028"/>
                      </a:xfrm>
                      <a:prstGeom prst="rect">
                        <a:avLst/>
                      </a:prstGeom>
                    </p:spPr>
                  </p:pic>
                </p:oleObj>
              </mc:Fallback>
            </mc:AlternateContent>
          </a:graphicData>
        </a:graphic>
      </p:graphicFrame>
    </p:spTree>
    <p:extLst>
      <p:ext uri="{BB962C8B-B14F-4D97-AF65-F5344CB8AC3E}">
        <p14:creationId xmlns:p14="http://schemas.microsoft.com/office/powerpoint/2010/main" val="1436612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57D3E-7BEB-2C47-87C7-A2ED2185F48D}"/>
              </a:ext>
            </a:extLst>
          </p:cNvPr>
          <p:cNvSpPr>
            <a:spLocks noGrp="1"/>
          </p:cNvSpPr>
          <p:nvPr>
            <p:ph type="title"/>
          </p:nvPr>
        </p:nvSpPr>
        <p:spPr/>
        <p:txBody>
          <a:bodyPr/>
          <a:lstStyle/>
          <a:p>
            <a:r>
              <a:rPr lang="en-US" sz="3600" dirty="0"/>
              <a:t>FAQs</a:t>
            </a:r>
            <a:br>
              <a:rPr lang="en-US" sz="3600" dirty="0"/>
            </a:br>
            <a:r>
              <a:rPr lang="en-US" sz="3600" dirty="0"/>
              <a:t>Roles of the DEO and County Clerk</a:t>
            </a:r>
          </a:p>
        </p:txBody>
      </p:sp>
      <p:sp>
        <p:nvSpPr>
          <p:cNvPr id="3" name="Content Placeholder 2">
            <a:extLst>
              <a:ext uri="{FF2B5EF4-FFF2-40B4-BE49-F238E27FC236}">
                <a16:creationId xmlns:a16="http://schemas.microsoft.com/office/drawing/2014/main" id="{043AF452-AEF2-5143-B874-0F06E012A705}"/>
              </a:ext>
            </a:extLst>
          </p:cNvPr>
          <p:cNvSpPr>
            <a:spLocks noGrp="1"/>
          </p:cNvSpPr>
          <p:nvPr>
            <p:ph idx="1"/>
          </p:nvPr>
        </p:nvSpPr>
        <p:spPr>
          <a:xfrm>
            <a:off x="549275" y="1444625"/>
            <a:ext cx="8042275" cy="4600250"/>
          </a:xfrm>
        </p:spPr>
        <p:txBody>
          <a:bodyPr/>
          <a:lstStyle/>
          <a:p>
            <a:pPr>
              <a:spcBef>
                <a:spcPts val="1400"/>
              </a:spcBef>
              <a:buClr>
                <a:schemeClr val="accent2"/>
              </a:buClr>
            </a:pPr>
            <a:r>
              <a:rPr lang="en-US" sz="2000" dirty="0"/>
              <a:t>Who publishes the election notice? How specific should it be? </a:t>
            </a:r>
          </a:p>
          <a:p>
            <a:pPr marL="0" indent="0">
              <a:spcBef>
                <a:spcPts val="1400"/>
              </a:spcBef>
              <a:buClr>
                <a:schemeClr val="accent2"/>
              </a:buClr>
              <a:buNone/>
            </a:pPr>
            <a:endParaRPr lang="en-US" sz="2000" dirty="0"/>
          </a:p>
          <a:p>
            <a:pPr>
              <a:spcBef>
                <a:spcPts val="1400"/>
              </a:spcBef>
              <a:buClr>
                <a:schemeClr val="accent2"/>
              </a:buClr>
            </a:pPr>
            <a:r>
              <a:rPr lang="en-US" sz="2000" dirty="0"/>
              <a:t>What is a newspaper of general circulation in rural communities? </a:t>
            </a:r>
          </a:p>
          <a:p>
            <a:pPr marL="0" indent="0">
              <a:spcBef>
                <a:spcPts val="1400"/>
              </a:spcBef>
              <a:buClr>
                <a:schemeClr val="accent2"/>
              </a:buClr>
              <a:buNone/>
            </a:pPr>
            <a:endParaRPr lang="en-US" sz="2000" dirty="0"/>
          </a:p>
          <a:p>
            <a:pPr>
              <a:spcBef>
                <a:spcPts val="1400"/>
              </a:spcBef>
              <a:buClr>
                <a:schemeClr val="accent2"/>
              </a:buClr>
            </a:pPr>
            <a:r>
              <a:rPr lang="en-US" sz="2000" dirty="0"/>
              <a:t>Who is responsible for determining a candidate’s residency?</a:t>
            </a:r>
          </a:p>
          <a:p>
            <a:pPr marL="0" indent="0">
              <a:spcBef>
                <a:spcPts val="1400"/>
              </a:spcBef>
              <a:buClr>
                <a:schemeClr val="accent2"/>
              </a:buClr>
              <a:buNone/>
            </a:pPr>
            <a:r>
              <a:rPr lang="en-US" sz="2000" dirty="0"/>
              <a:t> </a:t>
            </a:r>
          </a:p>
          <a:p>
            <a:pPr>
              <a:spcBef>
                <a:spcPts val="1400"/>
              </a:spcBef>
              <a:buClr>
                <a:schemeClr val="accent2"/>
              </a:buClr>
            </a:pPr>
            <a:r>
              <a:rPr lang="en-US" sz="2000" dirty="0"/>
              <a:t>Who verifies the candidate petitions?</a:t>
            </a:r>
          </a:p>
          <a:p>
            <a:pPr>
              <a:spcBef>
                <a:spcPts val="1400"/>
              </a:spcBef>
            </a:pPr>
            <a:endParaRPr lang="en-US" sz="1600" dirty="0"/>
          </a:p>
        </p:txBody>
      </p:sp>
    </p:spTree>
    <p:extLst>
      <p:ext uri="{BB962C8B-B14F-4D97-AF65-F5344CB8AC3E}">
        <p14:creationId xmlns:p14="http://schemas.microsoft.com/office/powerpoint/2010/main" val="52706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D2F79-C6DE-7C41-946F-3DB4A4A21BF8}"/>
              </a:ext>
            </a:extLst>
          </p:cNvPr>
          <p:cNvSpPr>
            <a:spLocks noGrp="1"/>
          </p:cNvSpPr>
          <p:nvPr>
            <p:ph type="title"/>
          </p:nvPr>
        </p:nvSpPr>
        <p:spPr/>
        <p:txBody>
          <a:bodyPr anchor="ctr" anchorCtr="0"/>
          <a:lstStyle/>
          <a:p>
            <a:r>
              <a:rPr lang="en-US" sz="4000" dirty="0"/>
              <a:t>Candidate Eligibility</a:t>
            </a:r>
          </a:p>
        </p:txBody>
      </p:sp>
      <p:sp>
        <p:nvSpPr>
          <p:cNvPr id="3" name="Content Placeholder 2">
            <a:extLst>
              <a:ext uri="{FF2B5EF4-FFF2-40B4-BE49-F238E27FC236}">
                <a16:creationId xmlns:a16="http://schemas.microsoft.com/office/drawing/2014/main" id="{B23CA9B6-90D7-324F-8F4F-B53240154839}"/>
              </a:ext>
            </a:extLst>
          </p:cNvPr>
          <p:cNvSpPr>
            <a:spLocks noGrp="1"/>
          </p:cNvSpPr>
          <p:nvPr>
            <p:ph idx="1"/>
          </p:nvPr>
        </p:nvSpPr>
        <p:spPr>
          <a:xfrm>
            <a:off x="549275" y="1501779"/>
            <a:ext cx="8042275" cy="4343400"/>
          </a:xfrm>
        </p:spPr>
        <p:txBody>
          <a:bodyPr/>
          <a:lstStyle/>
          <a:p>
            <a:pPr>
              <a:buClr>
                <a:schemeClr val="accent2"/>
              </a:buClr>
            </a:pPr>
            <a:r>
              <a:rPr lang="en-US" sz="1800" dirty="0"/>
              <a:t>Registered elector of the school district for 12 consecutive months prior to the election. </a:t>
            </a:r>
          </a:p>
          <a:p>
            <a:pPr>
              <a:buClr>
                <a:schemeClr val="accent2"/>
              </a:buClr>
            </a:pPr>
            <a:r>
              <a:rPr lang="en-US" sz="1800" dirty="0"/>
              <a:t>Never convicted of a sexual offense against a child</a:t>
            </a:r>
          </a:p>
          <a:p>
            <a:pPr>
              <a:buClr>
                <a:schemeClr val="accent2"/>
              </a:buClr>
            </a:pPr>
            <a:r>
              <a:rPr lang="en-US" sz="1800" dirty="0"/>
              <a:t>Satisfies petition or write-in candidate eligibility requirements</a:t>
            </a:r>
          </a:p>
          <a:p>
            <a:pPr>
              <a:buClr>
                <a:schemeClr val="accent2"/>
              </a:buClr>
            </a:pPr>
            <a:r>
              <a:rPr lang="en-US" sz="1800" dirty="0"/>
              <a:t>Resident of the school district</a:t>
            </a:r>
          </a:p>
          <a:p>
            <a:pPr>
              <a:buClr>
                <a:schemeClr val="accent2"/>
              </a:buClr>
            </a:pPr>
            <a:r>
              <a:rPr lang="en-US" sz="1800" dirty="0"/>
              <a:t>Resident of the director district (if applicable)</a:t>
            </a:r>
          </a:p>
        </p:txBody>
      </p:sp>
    </p:spTree>
    <p:extLst>
      <p:ext uri="{BB962C8B-B14F-4D97-AF65-F5344CB8AC3E}">
        <p14:creationId xmlns:p14="http://schemas.microsoft.com/office/powerpoint/2010/main" val="1332160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7FAB8-E6F8-2E43-9DB4-78C34BCA59B6}"/>
              </a:ext>
            </a:extLst>
          </p:cNvPr>
          <p:cNvSpPr>
            <a:spLocks noGrp="1"/>
          </p:cNvSpPr>
          <p:nvPr>
            <p:ph type="title"/>
          </p:nvPr>
        </p:nvSpPr>
        <p:spPr/>
        <p:txBody>
          <a:bodyPr anchor="ctr" anchorCtr="0"/>
          <a:lstStyle/>
          <a:p>
            <a:r>
              <a:rPr lang="en-US" sz="4000" dirty="0"/>
              <a:t>FAQs - Board Candidates</a:t>
            </a:r>
          </a:p>
        </p:txBody>
      </p:sp>
      <p:sp>
        <p:nvSpPr>
          <p:cNvPr id="3" name="Content Placeholder 2">
            <a:extLst>
              <a:ext uri="{FF2B5EF4-FFF2-40B4-BE49-F238E27FC236}">
                <a16:creationId xmlns:a16="http://schemas.microsoft.com/office/drawing/2014/main" id="{24B2A86C-382E-A941-B1D7-32815346D68E}"/>
              </a:ext>
            </a:extLst>
          </p:cNvPr>
          <p:cNvSpPr>
            <a:spLocks noGrp="1"/>
          </p:cNvSpPr>
          <p:nvPr>
            <p:ph idx="1"/>
          </p:nvPr>
        </p:nvSpPr>
        <p:spPr/>
        <p:txBody>
          <a:bodyPr/>
          <a:lstStyle/>
          <a:p>
            <a:pPr>
              <a:spcBef>
                <a:spcPts val="2400"/>
              </a:spcBef>
              <a:buClr>
                <a:schemeClr val="accent2"/>
              </a:buClr>
            </a:pPr>
            <a:r>
              <a:rPr lang="en-US" sz="2000" dirty="0"/>
              <a:t>Is the DEO responsible for conducting background checks of candidates?</a:t>
            </a:r>
          </a:p>
          <a:p>
            <a:pPr>
              <a:spcBef>
                <a:spcPts val="2400"/>
              </a:spcBef>
              <a:buClr>
                <a:schemeClr val="accent2"/>
              </a:buClr>
            </a:pPr>
            <a:r>
              <a:rPr lang="en-US" sz="2000" dirty="0"/>
              <a:t>An employee of the school district wants to run for the school board. Is that legal?</a:t>
            </a:r>
          </a:p>
          <a:p>
            <a:pPr>
              <a:spcBef>
                <a:spcPts val="2400"/>
              </a:spcBef>
              <a:buClr>
                <a:schemeClr val="accent2"/>
              </a:buClr>
            </a:pPr>
            <a:r>
              <a:rPr lang="en-US" sz="2000" dirty="0"/>
              <a:t>May a married couple run for the school board?</a:t>
            </a:r>
          </a:p>
          <a:p>
            <a:pPr>
              <a:spcBef>
                <a:spcPts val="2400"/>
              </a:spcBef>
              <a:buClr>
                <a:schemeClr val="accent2"/>
              </a:buClr>
            </a:pPr>
            <a:r>
              <a:rPr lang="en-US" sz="2000" dirty="0"/>
              <a:t>May candidates collect signatures on school grounds?</a:t>
            </a:r>
          </a:p>
        </p:txBody>
      </p:sp>
    </p:spTree>
    <p:extLst>
      <p:ext uri="{BB962C8B-B14F-4D97-AF65-F5344CB8AC3E}">
        <p14:creationId xmlns:p14="http://schemas.microsoft.com/office/powerpoint/2010/main" val="868236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65BEC-6C1E-3241-942F-045370C811B1}"/>
              </a:ext>
            </a:extLst>
          </p:cNvPr>
          <p:cNvSpPr>
            <a:spLocks noGrp="1"/>
          </p:cNvSpPr>
          <p:nvPr>
            <p:ph type="title"/>
          </p:nvPr>
        </p:nvSpPr>
        <p:spPr/>
        <p:txBody>
          <a:bodyPr anchor="ctr" anchorCtr="0"/>
          <a:lstStyle/>
          <a:p>
            <a:r>
              <a:rPr lang="en-US" sz="4000" dirty="0"/>
              <a:t>Establishing Candidacy</a:t>
            </a:r>
          </a:p>
        </p:txBody>
      </p:sp>
      <p:sp>
        <p:nvSpPr>
          <p:cNvPr id="3" name="Content Placeholder 2">
            <a:extLst>
              <a:ext uri="{FF2B5EF4-FFF2-40B4-BE49-F238E27FC236}">
                <a16:creationId xmlns:a16="http://schemas.microsoft.com/office/drawing/2014/main" id="{DB8B9638-E70F-3649-8C50-C4045E7EA2A5}"/>
              </a:ext>
            </a:extLst>
          </p:cNvPr>
          <p:cNvSpPr>
            <a:spLocks noGrp="1"/>
          </p:cNvSpPr>
          <p:nvPr>
            <p:ph idx="1"/>
          </p:nvPr>
        </p:nvSpPr>
        <p:spPr>
          <a:xfrm>
            <a:off x="549274" y="1785656"/>
            <a:ext cx="8042275" cy="4343400"/>
          </a:xfrm>
        </p:spPr>
        <p:txBody>
          <a:bodyPr/>
          <a:lstStyle/>
          <a:p>
            <a:pPr marL="0" indent="0">
              <a:buNone/>
            </a:pPr>
            <a:r>
              <a:rPr lang="en-US" sz="1800" dirty="0"/>
              <a:t>To be named on the ballot, a candidate must complete the following “candidate packet”:</a:t>
            </a:r>
          </a:p>
          <a:p>
            <a:pPr marL="342900" indent="-342900">
              <a:buClr>
                <a:schemeClr val="accent2"/>
              </a:buClr>
              <a:buFont typeface="+mj-lt"/>
              <a:buAutoNum type="arabicPeriod"/>
            </a:pPr>
            <a:r>
              <a:rPr lang="en-US" sz="1800" dirty="0"/>
              <a:t>Be able to provide proof that they meet the voter registration and residence requirements. </a:t>
            </a:r>
          </a:p>
          <a:p>
            <a:pPr marL="0" indent="0">
              <a:buClr>
                <a:schemeClr val="accent2"/>
              </a:buClr>
              <a:buNone/>
            </a:pPr>
            <a:r>
              <a:rPr lang="en-US" sz="1800" i="1" dirty="0"/>
              <a:t>Notice of Intent to Be a Candidate</a:t>
            </a:r>
            <a:r>
              <a:rPr lang="en-US" sz="1800" dirty="0"/>
              <a:t> </a:t>
            </a:r>
            <a:r>
              <a:rPr lang="en-US" sz="1800" i="1" dirty="0"/>
              <a:t>for School Director Board of Education</a:t>
            </a:r>
            <a:endParaRPr lang="en-US" sz="1800" dirty="0"/>
          </a:p>
          <a:p>
            <a:pPr marL="342900" indent="-342900">
              <a:buClr>
                <a:schemeClr val="accent2"/>
              </a:buClr>
              <a:buFont typeface="+mj-lt"/>
              <a:buAutoNum type="arabicPeriod" startAt="2"/>
            </a:pPr>
            <a:r>
              <a:rPr lang="en-US" sz="1800" dirty="0"/>
              <a:t>Swear or affirm under oath that they meet the qualifications of the office and have never been convicted of a sexual offense against a child. </a:t>
            </a:r>
          </a:p>
          <a:p>
            <a:pPr marL="0" indent="0">
              <a:buClr>
                <a:schemeClr val="accent2"/>
              </a:buClr>
              <a:buNone/>
            </a:pPr>
            <a:r>
              <a:rPr lang="en-US" sz="1800" i="1" dirty="0"/>
              <a:t>Affidavit of School Director Candidate on Qualifications of Office</a:t>
            </a:r>
            <a:endParaRPr lang="en-US" sz="1800" dirty="0"/>
          </a:p>
        </p:txBody>
      </p:sp>
    </p:spTree>
    <p:extLst>
      <p:ext uri="{BB962C8B-B14F-4D97-AF65-F5344CB8AC3E}">
        <p14:creationId xmlns:p14="http://schemas.microsoft.com/office/powerpoint/2010/main" val="2608746606"/>
      </p:ext>
    </p:extLst>
  </p:cSld>
  <p:clrMapOvr>
    <a:masterClrMapping/>
  </p:clrMapOvr>
  <p:extLst>
    <p:ext uri="{6950BFC3-D8DA-4A85-94F7-54DA5524770B}">
      <p188:commentRel xmlns:p188="http://schemas.microsoft.com/office/powerpoint/2018/8/main" r:id="rId3"/>
    </p:ext>
  </p:extLs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65BEC-6C1E-3241-942F-045370C811B1}"/>
              </a:ext>
            </a:extLst>
          </p:cNvPr>
          <p:cNvSpPr>
            <a:spLocks noGrp="1"/>
          </p:cNvSpPr>
          <p:nvPr>
            <p:ph type="title"/>
          </p:nvPr>
        </p:nvSpPr>
        <p:spPr/>
        <p:txBody>
          <a:bodyPr anchor="ctr" anchorCtr="0"/>
          <a:lstStyle/>
          <a:p>
            <a:r>
              <a:rPr lang="en-US" sz="4000" dirty="0"/>
              <a:t>Establishing Candidacy</a:t>
            </a:r>
          </a:p>
        </p:txBody>
      </p:sp>
      <p:sp>
        <p:nvSpPr>
          <p:cNvPr id="3" name="Content Placeholder 2">
            <a:extLst>
              <a:ext uri="{FF2B5EF4-FFF2-40B4-BE49-F238E27FC236}">
                <a16:creationId xmlns:a16="http://schemas.microsoft.com/office/drawing/2014/main" id="{DB8B9638-E70F-3649-8C50-C4045E7EA2A5}"/>
              </a:ext>
            </a:extLst>
          </p:cNvPr>
          <p:cNvSpPr>
            <a:spLocks noGrp="1"/>
          </p:cNvSpPr>
          <p:nvPr>
            <p:ph idx="1"/>
          </p:nvPr>
        </p:nvSpPr>
        <p:spPr>
          <a:xfrm>
            <a:off x="549275" y="1635344"/>
            <a:ext cx="8042275" cy="4343400"/>
          </a:xfrm>
        </p:spPr>
        <p:txBody>
          <a:bodyPr/>
          <a:lstStyle/>
          <a:p>
            <a:pPr marL="342900" indent="-342900">
              <a:buClr>
                <a:schemeClr val="accent2"/>
              </a:buClr>
              <a:buFont typeface="+mj-lt"/>
              <a:buAutoNum type="arabicPeriod" startAt="3"/>
            </a:pPr>
            <a:r>
              <a:rPr lang="en-US" sz="1800" dirty="0"/>
              <a:t>Collect the appropriate number of signatures on the petition or file as a write-in candidate.</a:t>
            </a:r>
          </a:p>
          <a:p>
            <a:pPr marL="0" indent="0">
              <a:buClr>
                <a:schemeClr val="accent2"/>
              </a:buClr>
              <a:buNone/>
            </a:pPr>
            <a:r>
              <a:rPr lang="en-US" sz="1800" i="1" dirty="0"/>
              <a:t>Nonpartisan Candidate General Election Designation Petition</a:t>
            </a:r>
            <a:r>
              <a:rPr lang="en-US" sz="1800" dirty="0"/>
              <a:t> or </a:t>
            </a:r>
            <a:r>
              <a:rPr lang="en-US" sz="1800" i="1" dirty="0"/>
              <a:t>Affidavit of Intent of Write-In Candidate</a:t>
            </a:r>
            <a:endParaRPr lang="en-US" sz="1800" dirty="0"/>
          </a:p>
          <a:p>
            <a:pPr marL="342900" indent="-342900">
              <a:buClr>
                <a:schemeClr val="accent2"/>
              </a:buClr>
              <a:buFont typeface="+mj-lt"/>
              <a:buAutoNum type="arabicPeriod" startAt="4"/>
            </a:pPr>
            <a:r>
              <a:rPr lang="en-US" sz="1800" dirty="0"/>
              <a:t>Once the petition has been verified as sufficient by the DEO or the candidate files the write-in affidavit, the candidate must swear or affirm under oath that he/she will fully meet the qualifications of office if elected. </a:t>
            </a:r>
          </a:p>
          <a:p>
            <a:pPr marL="0" indent="0">
              <a:buClr>
                <a:schemeClr val="accent2"/>
              </a:buClr>
              <a:buNone/>
            </a:pPr>
            <a:r>
              <a:rPr lang="en-US" sz="1800" i="1" dirty="0"/>
              <a:t>Acceptance of Nomination to be a Candidate</a:t>
            </a:r>
            <a:endParaRPr lang="en-US" sz="1800" dirty="0"/>
          </a:p>
        </p:txBody>
      </p:sp>
    </p:spTree>
    <p:extLst>
      <p:ext uri="{BB962C8B-B14F-4D97-AF65-F5344CB8AC3E}">
        <p14:creationId xmlns:p14="http://schemas.microsoft.com/office/powerpoint/2010/main" val="2985786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A4FEE-19CB-DF4B-AC54-E4935120A43E}"/>
              </a:ext>
            </a:extLst>
          </p:cNvPr>
          <p:cNvSpPr>
            <a:spLocks noGrp="1"/>
          </p:cNvSpPr>
          <p:nvPr>
            <p:ph type="title"/>
          </p:nvPr>
        </p:nvSpPr>
        <p:spPr>
          <a:xfrm>
            <a:off x="549275" y="107950"/>
            <a:ext cx="8042275" cy="1086149"/>
          </a:xfrm>
        </p:spPr>
        <p:txBody>
          <a:bodyPr anchor="ctr" anchorCtr="0"/>
          <a:lstStyle/>
          <a:p>
            <a:r>
              <a:rPr lang="en-US" sz="4000" dirty="0"/>
              <a:t>Candidate Petition</a:t>
            </a:r>
          </a:p>
        </p:txBody>
      </p:sp>
      <p:sp>
        <p:nvSpPr>
          <p:cNvPr id="3" name="Content Placeholder 2">
            <a:extLst>
              <a:ext uri="{FF2B5EF4-FFF2-40B4-BE49-F238E27FC236}">
                <a16:creationId xmlns:a16="http://schemas.microsoft.com/office/drawing/2014/main" id="{47D864D6-E8CA-FA4B-B375-CA9D77008141}"/>
              </a:ext>
            </a:extLst>
          </p:cNvPr>
          <p:cNvSpPr>
            <a:spLocks noGrp="1"/>
          </p:cNvSpPr>
          <p:nvPr>
            <p:ph idx="1"/>
          </p:nvPr>
        </p:nvSpPr>
        <p:spPr>
          <a:xfrm>
            <a:off x="549275" y="1194099"/>
            <a:ext cx="8042275" cy="4990126"/>
          </a:xfrm>
        </p:spPr>
        <p:txBody>
          <a:bodyPr/>
          <a:lstStyle/>
          <a:p>
            <a:pPr>
              <a:buClr>
                <a:schemeClr val="accent2"/>
              </a:buClr>
            </a:pPr>
            <a:r>
              <a:rPr lang="en-US" sz="1800" dirty="0"/>
              <a:t>The first day that candidates may circulate petitions is </a:t>
            </a:r>
            <a:r>
              <a:rPr lang="en-US" sz="1800" b="1" dirty="0"/>
              <a:t>August 6, 2025. </a:t>
            </a:r>
            <a:endParaRPr lang="en-US" sz="1800" dirty="0"/>
          </a:p>
          <a:p>
            <a:pPr>
              <a:buClr>
                <a:schemeClr val="accent2"/>
              </a:buClr>
            </a:pPr>
            <a:r>
              <a:rPr lang="en-US" sz="1800" dirty="0"/>
              <a:t>The deadline for submitting the complete candidate packet, which includes the petition, is </a:t>
            </a:r>
            <a:r>
              <a:rPr lang="en-US" sz="1800" b="1" dirty="0"/>
              <a:t>August 29, 2025. </a:t>
            </a:r>
            <a:r>
              <a:rPr lang="en-US" sz="1800" dirty="0"/>
              <a:t>Deadline for the write-in affidavit is </a:t>
            </a:r>
            <a:r>
              <a:rPr lang="en-US" sz="1800" b="1" dirty="0"/>
              <a:t>August 29, 2025 (due to Labor Day holiday). </a:t>
            </a:r>
          </a:p>
          <a:p>
            <a:pPr>
              <a:buClr>
                <a:schemeClr val="accent2"/>
              </a:buClr>
            </a:pPr>
            <a:r>
              <a:rPr lang="en-US" sz="1800" dirty="0"/>
              <a:t>Number of signatures necessary</a:t>
            </a:r>
          </a:p>
          <a:p>
            <a:pPr lvl="1">
              <a:buClr>
                <a:schemeClr val="accent2"/>
              </a:buClr>
              <a:buFont typeface="System Font Regular"/>
              <a:buChar char="-"/>
            </a:pPr>
            <a:r>
              <a:rPr lang="en-US" sz="1800" dirty="0"/>
              <a:t>25 signatures required for districts with fewer than 1,000 students</a:t>
            </a:r>
          </a:p>
          <a:p>
            <a:pPr lvl="1">
              <a:buClr>
                <a:schemeClr val="accent2"/>
              </a:buClr>
              <a:buFont typeface="System Font Regular"/>
              <a:buChar char="-"/>
            </a:pPr>
            <a:r>
              <a:rPr lang="en-US" sz="1800" dirty="0"/>
              <a:t>50 signatures required for districts with more than 1,000 students</a:t>
            </a:r>
          </a:p>
          <a:p>
            <a:pPr>
              <a:buClr>
                <a:schemeClr val="accent2"/>
              </a:buClr>
            </a:pPr>
            <a:r>
              <a:rPr lang="en-US" sz="1800" dirty="0"/>
              <a:t>Each eligible elector can sign once for each vote that they can cast.</a:t>
            </a:r>
          </a:p>
          <a:p>
            <a:pPr>
              <a:buClr>
                <a:schemeClr val="accent2"/>
              </a:buClr>
            </a:pPr>
            <a:r>
              <a:rPr lang="en-US" sz="1800" dirty="0"/>
              <a:t>One signature per candidate (i.e. can’t sign twice for same candidate).</a:t>
            </a:r>
          </a:p>
        </p:txBody>
      </p:sp>
    </p:spTree>
    <p:extLst>
      <p:ext uri="{BB962C8B-B14F-4D97-AF65-F5344CB8AC3E}">
        <p14:creationId xmlns:p14="http://schemas.microsoft.com/office/powerpoint/2010/main" val="623691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8069C-37B8-1646-A27D-A99D555383B7}"/>
              </a:ext>
            </a:extLst>
          </p:cNvPr>
          <p:cNvSpPr>
            <a:spLocks noGrp="1"/>
          </p:cNvSpPr>
          <p:nvPr>
            <p:ph type="title"/>
          </p:nvPr>
        </p:nvSpPr>
        <p:spPr/>
        <p:txBody>
          <a:bodyPr/>
          <a:lstStyle/>
          <a:p>
            <a:r>
              <a:rPr lang="en-US" sz="4000" dirty="0"/>
              <a:t>Candidate Petition</a:t>
            </a:r>
          </a:p>
        </p:txBody>
      </p:sp>
      <p:sp>
        <p:nvSpPr>
          <p:cNvPr id="3" name="Content Placeholder 2">
            <a:extLst>
              <a:ext uri="{FF2B5EF4-FFF2-40B4-BE49-F238E27FC236}">
                <a16:creationId xmlns:a16="http://schemas.microsoft.com/office/drawing/2014/main" id="{54A3D903-477F-3648-BE96-728292F0C558}"/>
              </a:ext>
            </a:extLst>
          </p:cNvPr>
          <p:cNvSpPr>
            <a:spLocks noGrp="1"/>
          </p:cNvSpPr>
          <p:nvPr>
            <p:ph idx="1"/>
          </p:nvPr>
        </p:nvSpPr>
        <p:spPr>
          <a:xfrm>
            <a:off x="549275" y="1255059"/>
            <a:ext cx="8042275" cy="4703137"/>
          </a:xfrm>
        </p:spPr>
        <p:txBody>
          <a:bodyPr/>
          <a:lstStyle/>
          <a:p>
            <a:pPr marL="0" indent="0">
              <a:spcBef>
                <a:spcPts val="1600"/>
              </a:spcBef>
              <a:buNone/>
            </a:pPr>
            <a:r>
              <a:rPr lang="en-US" sz="1800" b="1" dirty="0"/>
              <a:t>Valid signatures – Rule 15</a:t>
            </a:r>
          </a:p>
          <a:p>
            <a:pPr lvl="0">
              <a:spcBef>
                <a:spcPts val="1600"/>
              </a:spcBef>
              <a:buClr>
                <a:schemeClr val="accent2"/>
              </a:buClr>
            </a:pPr>
            <a:r>
              <a:rPr lang="en-US" sz="1800" dirty="0"/>
              <a:t>Includes signature, printed name, street address and timely signature date</a:t>
            </a:r>
          </a:p>
          <a:p>
            <a:pPr lvl="0">
              <a:spcBef>
                <a:spcPts val="1600"/>
              </a:spcBef>
              <a:buClr>
                <a:schemeClr val="accent2"/>
              </a:buClr>
            </a:pPr>
            <a:r>
              <a:rPr lang="en-US" sz="1800" dirty="0"/>
              <a:t>Signed only by eligible elector (i.e. registered elector who resides in the school district, as verified in SCORE)</a:t>
            </a:r>
          </a:p>
          <a:p>
            <a:pPr lvl="0">
              <a:spcBef>
                <a:spcPts val="1600"/>
              </a:spcBef>
              <a:buClr>
                <a:schemeClr val="accent2"/>
              </a:buClr>
            </a:pPr>
            <a:r>
              <a:rPr lang="en-US" sz="1800" dirty="0"/>
              <a:t>Common name variants are acceptable</a:t>
            </a:r>
          </a:p>
          <a:p>
            <a:pPr lvl="0">
              <a:spcBef>
                <a:spcPts val="1600"/>
              </a:spcBef>
              <a:buClr>
                <a:schemeClr val="accent2"/>
              </a:buClr>
            </a:pPr>
            <a:r>
              <a:rPr lang="en-US" sz="1800" dirty="0"/>
              <a:t>Missing middle initial or suffix is acceptable. Contradictory not acceptable.</a:t>
            </a:r>
          </a:p>
          <a:p>
            <a:pPr lvl="0">
              <a:spcBef>
                <a:spcPts val="1600"/>
              </a:spcBef>
              <a:buClr>
                <a:schemeClr val="accent2"/>
              </a:buClr>
            </a:pPr>
            <a:r>
              <a:rPr lang="en-US" sz="1800" dirty="0"/>
              <a:t>Mailing address which matches is acceptable</a:t>
            </a:r>
          </a:p>
          <a:p>
            <a:pPr lvl="0">
              <a:spcBef>
                <a:spcPts val="1600"/>
              </a:spcBef>
              <a:buClr>
                <a:schemeClr val="accent2"/>
              </a:buClr>
            </a:pPr>
            <a:r>
              <a:rPr lang="en-US" sz="1800" dirty="0"/>
              <a:t>Illegible signature is unacceptable</a:t>
            </a:r>
          </a:p>
          <a:p>
            <a:pPr marL="0" indent="0">
              <a:spcBef>
                <a:spcPts val="1600"/>
              </a:spcBef>
              <a:buNone/>
            </a:pPr>
            <a:r>
              <a:rPr lang="en-US" sz="1800" i="1" dirty="0">
                <a:hlinkClick r:id="rId3"/>
              </a:rPr>
              <a:t>PRACTICAL TIP: DEO Look up function</a:t>
            </a:r>
            <a:endParaRPr lang="en-US" sz="1800" i="1" dirty="0"/>
          </a:p>
        </p:txBody>
      </p:sp>
    </p:spTree>
    <p:extLst>
      <p:ext uri="{BB962C8B-B14F-4D97-AF65-F5344CB8AC3E}">
        <p14:creationId xmlns:p14="http://schemas.microsoft.com/office/powerpoint/2010/main" val="538564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A1867-F74C-FA4C-B278-7E698CAEDDD1}"/>
              </a:ext>
            </a:extLst>
          </p:cNvPr>
          <p:cNvSpPr>
            <a:spLocks noGrp="1"/>
          </p:cNvSpPr>
          <p:nvPr>
            <p:ph type="title"/>
          </p:nvPr>
        </p:nvSpPr>
        <p:spPr/>
        <p:txBody>
          <a:bodyPr/>
          <a:lstStyle/>
          <a:p>
            <a:r>
              <a:rPr lang="en-US" sz="4000" dirty="0"/>
              <a:t>FAQs About Candidate Petitions</a:t>
            </a:r>
          </a:p>
        </p:txBody>
      </p:sp>
      <p:sp>
        <p:nvSpPr>
          <p:cNvPr id="3" name="Content Placeholder 2">
            <a:extLst>
              <a:ext uri="{FF2B5EF4-FFF2-40B4-BE49-F238E27FC236}">
                <a16:creationId xmlns:a16="http://schemas.microsoft.com/office/drawing/2014/main" id="{4288B0FE-1961-E445-BF6F-27DD9BD729D9}"/>
              </a:ext>
            </a:extLst>
          </p:cNvPr>
          <p:cNvSpPr>
            <a:spLocks noGrp="1"/>
          </p:cNvSpPr>
          <p:nvPr>
            <p:ph idx="1"/>
          </p:nvPr>
        </p:nvSpPr>
        <p:spPr>
          <a:xfrm>
            <a:off x="549275" y="1444625"/>
            <a:ext cx="8042275" cy="4636860"/>
          </a:xfrm>
        </p:spPr>
        <p:txBody>
          <a:bodyPr/>
          <a:lstStyle/>
          <a:p>
            <a:pPr>
              <a:buClr>
                <a:schemeClr val="accent2"/>
              </a:buClr>
            </a:pPr>
            <a:r>
              <a:rPr lang="en-US" sz="1800" dirty="0"/>
              <a:t>Who ensures that an eligible elector has not signed too many petitions?</a:t>
            </a:r>
          </a:p>
          <a:p>
            <a:pPr>
              <a:buClr>
                <a:schemeClr val="accent2"/>
              </a:buClr>
            </a:pPr>
            <a:r>
              <a:rPr lang="en-US" sz="1800" dirty="0"/>
              <a:t>May a candidate sign his/her own petition?</a:t>
            </a:r>
          </a:p>
          <a:p>
            <a:pPr>
              <a:buClr>
                <a:schemeClr val="accent2"/>
              </a:buClr>
            </a:pPr>
            <a:r>
              <a:rPr lang="en-US" sz="1800" dirty="0"/>
              <a:t>What happens if a candidate’s petition is insufficient after signatures have been verified?</a:t>
            </a:r>
          </a:p>
          <a:p>
            <a:pPr>
              <a:buClr>
                <a:schemeClr val="accent2"/>
              </a:buClr>
            </a:pPr>
            <a:r>
              <a:rPr lang="en-US" sz="1800" dirty="0"/>
              <a:t>When do petitions get verified?</a:t>
            </a:r>
          </a:p>
          <a:p>
            <a:pPr>
              <a:buClr>
                <a:schemeClr val="accent2"/>
              </a:buClr>
            </a:pPr>
            <a:r>
              <a:rPr lang="en-US" sz="1800" dirty="0"/>
              <a:t>Can a petition be rehabilitated?</a:t>
            </a:r>
          </a:p>
          <a:p>
            <a:pPr>
              <a:buClr>
                <a:schemeClr val="accent2"/>
              </a:buClr>
            </a:pPr>
            <a:r>
              <a:rPr lang="en-US" sz="1800" dirty="0"/>
              <a:t>When might the DEO suggest the candidate file a write-in affidavit?</a:t>
            </a:r>
          </a:p>
          <a:p>
            <a:endParaRPr lang="en-US" sz="1600" dirty="0"/>
          </a:p>
        </p:txBody>
      </p:sp>
    </p:spTree>
    <p:extLst>
      <p:ext uri="{BB962C8B-B14F-4D97-AF65-F5344CB8AC3E}">
        <p14:creationId xmlns:p14="http://schemas.microsoft.com/office/powerpoint/2010/main" val="4535991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8235C-D2DE-8044-AA9C-1D1F601BE29A}"/>
              </a:ext>
            </a:extLst>
          </p:cNvPr>
          <p:cNvSpPr>
            <a:spLocks noGrp="1"/>
          </p:cNvSpPr>
          <p:nvPr>
            <p:ph type="title"/>
          </p:nvPr>
        </p:nvSpPr>
        <p:spPr/>
        <p:txBody>
          <a:bodyPr anchor="ctr" anchorCtr="0"/>
          <a:lstStyle/>
          <a:p>
            <a:r>
              <a:rPr lang="en-US" sz="3800" dirty="0"/>
              <a:t>Notice of Intent to be a Candidate</a:t>
            </a:r>
          </a:p>
        </p:txBody>
      </p:sp>
      <p:sp>
        <p:nvSpPr>
          <p:cNvPr id="3" name="Content Placeholder 2">
            <a:extLst>
              <a:ext uri="{FF2B5EF4-FFF2-40B4-BE49-F238E27FC236}">
                <a16:creationId xmlns:a16="http://schemas.microsoft.com/office/drawing/2014/main" id="{727AE3B3-50A7-9B46-ABD8-08FC476E8B22}"/>
              </a:ext>
            </a:extLst>
          </p:cNvPr>
          <p:cNvSpPr>
            <a:spLocks noGrp="1"/>
          </p:cNvSpPr>
          <p:nvPr>
            <p:ph idx="1"/>
          </p:nvPr>
        </p:nvSpPr>
        <p:spPr/>
        <p:txBody>
          <a:bodyPr/>
          <a:lstStyle/>
          <a:p>
            <a:pPr>
              <a:buClr>
                <a:schemeClr val="accent2"/>
              </a:buClr>
            </a:pPr>
            <a:r>
              <a:rPr lang="en-US" sz="2000" dirty="0"/>
              <a:t>State law requires school districts with at least 1,000 students to post information about each board candidate “in a prominent area” on the school district’s website. </a:t>
            </a:r>
          </a:p>
          <a:p>
            <a:pPr>
              <a:buClr>
                <a:schemeClr val="accent2"/>
              </a:buClr>
            </a:pPr>
            <a:r>
              <a:rPr lang="en-US" sz="2000" dirty="0"/>
              <a:t>Candidate information must be posted “as soon as practicable,” but no later than 60 days prior to the election. </a:t>
            </a:r>
          </a:p>
          <a:p>
            <a:pPr>
              <a:buClr>
                <a:schemeClr val="accent2"/>
              </a:buClr>
            </a:pPr>
            <a:r>
              <a:rPr lang="en-US" sz="2000" dirty="0"/>
              <a:t>Alphabetical order by surname.</a:t>
            </a:r>
          </a:p>
          <a:p>
            <a:pPr>
              <a:buClr>
                <a:schemeClr val="accent2"/>
              </a:buClr>
            </a:pPr>
            <a:r>
              <a:rPr lang="en-US" sz="2000" b="1" dirty="0"/>
              <a:t>Deadline for posting is Friday, September 5, 2025.</a:t>
            </a:r>
            <a:endParaRPr lang="en-US" sz="2000" dirty="0"/>
          </a:p>
        </p:txBody>
      </p:sp>
      <p:sp>
        <p:nvSpPr>
          <p:cNvPr id="4" name="Rectangle 1">
            <a:extLst>
              <a:ext uri="{FF2B5EF4-FFF2-40B4-BE49-F238E27FC236}">
                <a16:creationId xmlns:a16="http://schemas.microsoft.com/office/drawing/2014/main" id="{9EC09DF1-F829-E18A-19CC-B68A5C3D29DB}"/>
              </a:ext>
            </a:extLst>
          </p:cNvPr>
          <p:cNvSpPr>
            <a:spLocks noChangeArrowheads="1"/>
          </p:cNvSpPr>
          <p:nvPr/>
        </p:nvSpPr>
        <p:spPr bwMode="auto">
          <a:xfrm>
            <a:off x="0" y="0"/>
            <a:ext cx="17145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FFFFFF"/>
                </a:solidFill>
                <a:effectLst/>
                <a:latin typeface="var(--fontFamilyBase)"/>
              </a:rPr>
              <a:t>osoft Teams</a:t>
            </a:r>
            <a:endParaRPr kumimoji="0" lang="en-US" altLang="en-US" sz="1800" b="0" i="0" u="none" strike="noStrike" cap="none" normalizeH="0" baseline="0">
              <a:ln>
                <a:noFill/>
              </a:ln>
              <a:solidFill>
                <a:srgbClr val="FFFFFF"/>
              </a:solidFill>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pple-system"/>
              </a:rPr>
              <a:t>Microsoft Teams</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pple-system"/>
              </a:rPr>
              <a:t>  </a:t>
            </a:r>
            <a:r>
              <a:rPr kumimoji="0" lang="en-US" altLang="en-US" sz="1900" b="0" i="0" u="none" strike="noStrike" cap="none" normalizeH="0" baseline="0">
                <a:ln>
                  <a:noFill/>
                </a:ln>
                <a:solidFill>
                  <a:srgbClr val="FFFFFF"/>
                </a:solidFill>
                <a:effectLst/>
                <a:latin typeface="-apple-system"/>
              </a:rPr>
              <a:t>      </a:t>
            </a:r>
            <a:endParaRPr kumimoji="0" lang="en-US" altLang="en-US" sz="1000" b="0" i="0" u="none" strike="noStrike" cap="none" normalizeH="0" baseline="0">
              <a:ln>
                <a:noFill/>
              </a:ln>
              <a:solidFill>
                <a:srgbClr val="FFFFFF"/>
              </a:solidFill>
              <a:effectLst/>
              <a:latin typeface="-apple-system"/>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var(--fontFamilyBase)"/>
              </a:rPr>
              <a:t>connect on bill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AutoShape 2">
            <a:extLst>
              <a:ext uri="{FF2B5EF4-FFF2-40B4-BE49-F238E27FC236}">
                <a16:creationId xmlns:a16="http://schemas.microsoft.com/office/drawing/2014/main" id="{F50B21C6-9C23-5B27-058A-1EA9809F640A}"/>
              </a:ext>
            </a:extLst>
          </p:cNvPr>
          <p:cNvSpPr>
            <a:spLocks noChangeAspect="1" noChangeArrowheads="1"/>
          </p:cNvSpPr>
          <p:nvPr/>
        </p:nvSpPr>
        <p:spPr bwMode="auto">
          <a:xfrm>
            <a:off x="57150"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163635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260D3-C6B3-0F4A-9622-ECDCFD2FE371}"/>
              </a:ext>
            </a:extLst>
          </p:cNvPr>
          <p:cNvSpPr>
            <a:spLocks noGrp="1"/>
          </p:cNvSpPr>
          <p:nvPr>
            <p:ph type="title"/>
          </p:nvPr>
        </p:nvSpPr>
        <p:spPr/>
        <p:txBody>
          <a:bodyPr anchor="ctr" anchorCtr="0"/>
          <a:lstStyle/>
          <a:p>
            <a:r>
              <a:rPr lang="en-US" sz="4000" dirty="0"/>
              <a:t>Vocabulary</a:t>
            </a:r>
          </a:p>
        </p:txBody>
      </p:sp>
      <p:sp>
        <p:nvSpPr>
          <p:cNvPr id="3" name="Content Placeholder 2">
            <a:extLst>
              <a:ext uri="{FF2B5EF4-FFF2-40B4-BE49-F238E27FC236}">
                <a16:creationId xmlns:a16="http://schemas.microsoft.com/office/drawing/2014/main" id="{1BB20D5F-7D6F-0F4A-8FD7-856ADE224E42}"/>
              </a:ext>
            </a:extLst>
          </p:cNvPr>
          <p:cNvSpPr>
            <a:spLocks noGrp="1"/>
          </p:cNvSpPr>
          <p:nvPr>
            <p:ph idx="1"/>
          </p:nvPr>
        </p:nvSpPr>
        <p:spPr>
          <a:xfrm>
            <a:off x="549275" y="1600200"/>
            <a:ext cx="8042275" cy="4564294"/>
          </a:xfrm>
        </p:spPr>
        <p:txBody>
          <a:bodyPr/>
          <a:lstStyle/>
          <a:p>
            <a:pPr>
              <a:spcBef>
                <a:spcPts val="1400"/>
              </a:spcBef>
              <a:buClr>
                <a:schemeClr val="accent2"/>
              </a:buClr>
            </a:pPr>
            <a:r>
              <a:rPr lang="en-US" sz="1800" b="1" i="1" dirty="0"/>
              <a:t>Registered elector</a:t>
            </a:r>
            <a:endParaRPr lang="en-US" sz="1800" dirty="0"/>
          </a:p>
          <a:p>
            <a:pPr>
              <a:spcBef>
                <a:spcPts val="1400"/>
              </a:spcBef>
              <a:buClr>
                <a:schemeClr val="accent2"/>
              </a:buClr>
            </a:pPr>
            <a:r>
              <a:rPr lang="en-US" sz="1800" b="1" i="1" dirty="0"/>
              <a:t>Coordinated election</a:t>
            </a:r>
          </a:p>
          <a:p>
            <a:pPr>
              <a:spcBef>
                <a:spcPts val="1400"/>
              </a:spcBef>
              <a:buClr>
                <a:schemeClr val="accent2"/>
              </a:buClr>
            </a:pPr>
            <a:r>
              <a:rPr lang="en-US" sz="1800" b="1" i="1" dirty="0"/>
              <a:t>Intergovernmental agreement (IGA)</a:t>
            </a:r>
            <a:endParaRPr lang="en-US" sz="1800" dirty="0"/>
          </a:p>
          <a:p>
            <a:pPr>
              <a:spcBef>
                <a:spcPts val="1400"/>
              </a:spcBef>
              <a:buClr>
                <a:schemeClr val="accent2"/>
              </a:buClr>
            </a:pPr>
            <a:r>
              <a:rPr lang="en-US" sz="1800" b="1" i="1" dirty="0"/>
              <a:t>SCORE</a:t>
            </a:r>
            <a:r>
              <a:rPr lang="en-US" sz="1800" dirty="0"/>
              <a:t> </a:t>
            </a:r>
          </a:p>
          <a:p>
            <a:pPr>
              <a:spcBef>
                <a:spcPts val="1400"/>
              </a:spcBef>
              <a:buClr>
                <a:schemeClr val="accent2"/>
              </a:buClr>
            </a:pPr>
            <a:r>
              <a:rPr lang="en-US" sz="1800" b="1" i="1" dirty="0"/>
              <a:t>TRACER</a:t>
            </a:r>
          </a:p>
          <a:p>
            <a:pPr>
              <a:spcBef>
                <a:spcPts val="1400"/>
              </a:spcBef>
              <a:buClr>
                <a:schemeClr val="accent2"/>
              </a:buClr>
            </a:pPr>
            <a:r>
              <a:rPr lang="en-US" sz="1800" b="1" i="1" dirty="0"/>
              <a:t>Voter service and polling center (VSPC)</a:t>
            </a:r>
          </a:p>
          <a:p>
            <a:pPr>
              <a:spcBef>
                <a:spcPts val="1400"/>
              </a:spcBef>
              <a:buClr>
                <a:schemeClr val="accent2"/>
              </a:buClr>
            </a:pPr>
            <a:r>
              <a:rPr lang="en-US" sz="1800" b="1" i="1" dirty="0"/>
              <a:t>Canvass board</a:t>
            </a:r>
            <a:endParaRPr lang="en-US" sz="1800" dirty="0"/>
          </a:p>
        </p:txBody>
      </p:sp>
    </p:spTree>
    <p:extLst>
      <p:ext uri="{BB962C8B-B14F-4D97-AF65-F5344CB8AC3E}">
        <p14:creationId xmlns:p14="http://schemas.microsoft.com/office/powerpoint/2010/main" val="3635732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FA31B-692B-CB07-67DB-00FA61E438B2}"/>
              </a:ext>
            </a:extLst>
          </p:cNvPr>
          <p:cNvSpPr>
            <a:spLocks noGrp="1"/>
          </p:cNvSpPr>
          <p:nvPr>
            <p:ph type="title"/>
          </p:nvPr>
        </p:nvSpPr>
        <p:spPr/>
        <p:txBody>
          <a:bodyPr/>
          <a:lstStyle/>
          <a:p>
            <a:r>
              <a:rPr lang="en-US" dirty="0"/>
              <a:t>Translation</a:t>
            </a:r>
          </a:p>
        </p:txBody>
      </p:sp>
      <p:sp>
        <p:nvSpPr>
          <p:cNvPr id="3" name="Content Placeholder 2">
            <a:extLst>
              <a:ext uri="{FF2B5EF4-FFF2-40B4-BE49-F238E27FC236}">
                <a16:creationId xmlns:a16="http://schemas.microsoft.com/office/drawing/2014/main" id="{45A40A33-5343-7EFE-84AB-78C08819E45C}"/>
              </a:ext>
            </a:extLst>
          </p:cNvPr>
          <p:cNvSpPr>
            <a:spLocks noGrp="1"/>
          </p:cNvSpPr>
          <p:nvPr>
            <p:ph idx="1"/>
          </p:nvPr>
        </p:nvSpPr>
        <p:spPr>
          <a:xfrm>
            <a:off x="613283" y="1257300"/>
            <a:ext cx="8042275" cy="4343400"/>
          </a:xfrm>
        </p:spPr>
        <p:txBody>
          <a:bodyPr/>
          <a:lstStyle/>
          <a:p>
            <a:r>
              <a:rPr lang="en-US" dirty="0"/>
              <a:t>Are you in the following counties? </a:t>
            </a:r>
          </a:p>
          <a:p>
            <a:pPr lvl="1"/>
            <a:r>
              <a:rPr lang="en-US" dirty="0"/>
              <a:t>Adams, Alamosa, Conejos, Costilla, Denver, Saguache</a:t>
            </a:r>
          </a:p>
          <a:p>
            <a:pPr lvl="1"/>
            <a:r>
              <a:rPr lang="en-US" dirty="0"/>
              <a:t>Section 203 (Federal law) applies- everything translated into Spanish. </a:t>
            </a:r>
          </a:p>
          <a:p>
            <a:pPr lvl="1"/>
            <a:r>
              <a:rPr lang="en-US" dirty="0"/>
              <a:t>Work with county clerk on what they will require you to certify.</a:t>
            </a:r>
          </a:p>
          <a:p>
            <a:r>
              <a:rPr lang="en-US" dirty="0"/>
              <a:t>Are you in one of the counties found </a:t>
            </a:r>
            <a:r>
              <a:rPr lang="en-US" dirty="0">
                <a:hlinkClick r:id="rId2"/>
              </a:rPr>
              <a:t>here</a:t>
            </a:r>
            <a:r>
              <a:rPr lang="en-US" dirty="0"/>
              <a:t>?</a:t>
            </a:r>
          </a:p>
          <a:p>
            <a:pPr lvl="1"/>
            <a:r>
              <a:rPr lang="en-US" dirty="0"/>
              <a:t>Ballot materials translated into Spanish</a:t>
            </a:r>
          </a:p>
          <a:p>
            <a:pPr lvl="1"/>
            <a:r>
              <a:rPr lang="en-US" dirty="0"/>
              <a:t>Clerk and you must enter an IGA designating who will translate your certified material</a:t>
            </a:r>
          </a:p>
          <a:p>
            <a:pPr lvl="1"/>
            <a:r>
              <a:rPr lang="en-US" dirty="0"/>
              <a:t>If you, must use translator requirements found in </a:t>
            </a:r>
            <a:r>
              <a:rPr lang="en-US" dirty="0">
                <a:hlinkClick r:id="rId3"/>
              </a:rPr>
              <a:t>SOS rule 4. </a:t>
            </a:r>
            <a:endParaRPr lang="en-US" dirty="0"/>
          </a:p>
        </p:txBody>
      </p:sp>
    </p:spTree>
    <p:extLst>
      <p:ext uri="{BB962C8B-B14F-4D97-AF65-F5344CB8AC3E}">
        <p14:creationId xmlns:p14="http://schemas.microsoft.com/office/powerpoint/2010/main" val="760390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38D83-00CA-7C44-A528-B4CBCC81BA1B}"/>
              </a:ext>
            </a:extLst>
          </p:cNvPr>
          <p:cNvSpPr>
            <a:spLocks noGrp="1"/>
          </p:cNvSpPr>
          <p:nvPr>
            <p:ph type="title"/>
          </p:nvPr>
        </p:nvSpPr>
        <p:spPr/>
        <p:txBody>
          <a:bodyPr/>
          <a:lstStyle/>
          <a:p>
            <a:r>
              <a:rPr lang="en-US" sz="4000" dirty="0"/>
              <a:t>Canceling the Election</a:t>
            </a:r>
          </a:p>
        </p:txBody>
      </p:sp>
      <p:sp>
        <p:nvSpPr>
          <p:cNvPr id="3" name="Content Placeholder 2">
            <a:extLst>
              <a:ext uri="{FF2B5EF4-FFF2-40B4-BE49-F238E27FC236}">
                <a16:creationId xmlns:a16="http://schemas.microsoft.com/office/drawing/2014/main" id="{9E216EE1-60AD-164E-962A-716522C7F231}"/>
              </a:ext>
            </a:extLst>
          </p:cNvPr>
          <p:cNvSpPr>
            <a:spLocks noGrp="1"/>
          </p:cNvSpPr>
          <p:nvPr>
            <p:ph idx="1"/>
          </p:nvPr>
        </p:nvSpPr>
        <p:spPr>
          <a:xfrm>
            <a:off x="549275" y="1444625"/>
            <a:ext cx="8042275" cy="4739600"/>
          </a:xfrm>
        </p:spPr>
        <p:txBody>
          <a:bodyPr/>
          <a:lstStyle/>
          <a:p>
            <a:pPr>
              <a:buClr>
                <a:schemeClr val="accent2"/>
              </a:buClr>
            </a:pPr>
            <a:r>
              <a:rPr lang="en-US" sz="1800" dirty="0"/>
              <a:t>If there are fewer candidates, including write-ins, than offices to be filled or no contest for any of the seats.</a:t>
            </a:r>
          </a:p>
          <a:p>
            <a:pPr>
              <a:buClr>
                <a:schemeClr val="accent2"/>
              </a:buClr>
            </a:pPr>
            <a:r>
              <a:rPr lang="en-US" sz="1800" dirty="0"/>
              <a:t>No partial cancellations.</a:t>
            </a:r>
          </a:p>
          <a:p>
            <a:pPr>
              <a:buClr>
                <a:schemeClr val="accent2"/>
              </a:buClr>
            </a:pPr>
            <a:r>
              <a:rPr lang="en-US" sz="1800" dirty="0"/>
              <a:t>Requires a board resolution. </a:t>
            </a:r>
          </a:p>
          <a:p>
            <a:pPr>
              <a:buClr>
                <a:schemeClr val="accent2"/>
              </a:buClr>
            </a:pPr>
            <a:r>
              <a:rPr lang="en-US" sz="1800" dirty="0"/>
              <a:t>First day that election may be canceled is close of business on </a:t>
            </a:r>
            <a:r>
              <a:rPr lang="en-US" sz="1800" b="1" dirty="0"/>
              <a:t>September 2, 2025.</a:t>
            </a:r>
          </a:p>
          <a:p>
            <a:pPr>
              <a:buClr>
                <a:schemeClr val="accent2"/>
              </a:buClr>
            </a:pPr>
            <a:r>
              <a:rPr lang="en-US" sz="1800" dirty="0"/>
              <a:t>Candidates are declared elected and take office in November as if the election took place.</a:t>
            </a:r>
          </a:p>
          <a:p>
            <a:pPr marL="0" indent="0">
              <a:buNone/>
            </a:pPr>
            <a:r>
              <a:rPr lang="en-US" sz="1800" i="1" dirty="0"/>
              <a:t>See CASB website for a ”canceling the election” checklist. </a:t>
            </a:r>
          </a:p>
          <a:p>
            <a:endParaRPr lang="en-US" sz="1600" dirty="0"/>
          </a:p>
        </p:txBody>
      </p:sp>
    </p:spTree>
    <p:extLst>
      <p:ext uri="{BB962C8B-B14F-4D97-AF65-F5344CB8AC3E}">
        <p14:creationId xmlns:p14="http://schemas.microsoft.com/office/powerpoint/2010/main" val="2947146368"/>
      </p:ext>
    </p:extLst>
  </p:cSld>
  <p:clrMapOvr>
    <a:masterClrMapping/>
  </p:clrMapOvr>
  <p:extLst>
    <p:ext uri="{6950BFC3-D8DA-4A85-94F7-54DA5524770B}">
      <p188:commentRel xmlns:p188="http://schemas.microsoft.com/office/powerpoint/2018/8/main" r:id="rId3"/>
    </p:ext>
  </p:extLs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0304E-0084-5844-8BBF-E1CE9C650F3A}"/>
              </a:ext>
            </a:extLst>
          </p:cNvPr>
          <p:cNvSpPr>
            <a:spLocks noGrp="1"/>
          </p:cNvSpPr>
          <p:nvPr>
            <p:ph type="title"/>
          </p:nvPr>
        </p:nvSpPr>
        <p:spPr/>
        <p:txBody>
          <a:bodyPr/>
          <a:lstStyle/>
          <a:p>
            <a:r>
              <a:rPr lang="en-US" sz="4000" dirty="0"/>
              <a:t>Oath of Office &amp; Board Organizational Meeting</a:t>
            </a:r>
          </a:p>
        </p:txBody>
      </p:sp>
      <p:sp>
        <p:nvSpPr>
          <p:cNvPr id="3" name="Content Placeholder 2">
            <a:extLst>
              <a:ext uri="{FF2B5EF4-FFF2-40B4-BE49-F238E27FC236}">
                <a16:creationId xmlns:a16="http://schemas.microsoft.com/office/drawing/2014/main" id="{A0566771-0CEE-A74A-979E-785811EE89F0}"/>
              </a:ext>
            </a:extLst>
          </p:cNvPr>
          <p:cNvSpPr>
            <a:spLocks noGrp="1"/>
          </p:cNvSpPr>
          <p:nvPr>
            <p:ph idx="1"/>
          </p:nvPr>
        </p:nvSpPr>
        <p:spPr/>
        <p:txBody>
          <a:bodyPr/>
          <a:lstStyle/>
          <a:p>
            <a:pPr>
              <a:buClr>
                <a:schemeClr val="accent2"/>
              </a:buClr>
            </a:pPr>
            <a:r>
              <a:rPr lang="en-US" sz="1800" dirty="0"/>
              <a:t>Board members must take oath of office by </a:t>
            </a:r>
            <a:r>
              <a:rPr lang="en-US" sz="1800" b="1" dirty="0"/>
              <a:t>December 6, 2025</a:t>
            </a:r>
          </a:p>
          <a:p>
            <a:pPr marL="349250" lvl="1" indent="0">
              <a:buClr>
                <a:schemeClr val="accent2"/>
              </a:buClr>
              <a:buNone/>
            </a:pPr>
            <a:r>
              <a:rPr lang="en-US" sz="1800" dirty="0"/>
              <a:t>(no later than 10 days after receiving certificate of election, if abstract received on Nov. 26).</a:t>
            </a:r>
          </a:p>
          <a:p>
            <a:pPr>
              <a:buClr>
                <a:schemeClr val="accent2"/>
              </a:buClr>
            </a:pPr>
            <a:r>
              <a:rPr lang="en-US" sz="1800" dirty="0"/>
              <a:t>Must hold Board organizational meeting by </a:t>
            </a:r>
            <a:r>
              <a:rPr lang="en-US" sz="1800" b="1" dirty="0"/>
              <a:t>December 11, 2025 </a:t>
            </a:r>
            <a:r>
              <a:rPr lang="en-US" sz="1800" dirty="0"/>
              <a:t>(within 15 days after district receives the official abstract of votes, if abstract received on Nov. 29). </a:t>
            </a:r>
          </a:p>
          <a:p>
            <a:pPr marL="0" indent="0">
              <a:buNone/>
            </a:pPr>
            <a:endParaRPr lang="en-US" sz="1800" i="1" dirty="0"/>
          </a:p>
          <a:p>
            <a:pPr marL="0" indent="0">
              <a:buNone/>
            </a:pPr>
            <a:r>
              <a:rPr lang="en-US" sz="1800" i="1" dirty="0"/>
              <a:t>See CASB website for Board organizational meeting guidelines and forms, including certificates and oaths of office.  </a:t>
            </a:r>
            <a:endParaRPr lang="en-US" sz="1800" dirty="0"/>
          </a:p>
        </p:txBody>
      </p:sp>
    </p:spTree>
    <p:extLst>
      <p:ext uri="{BB962C8B-B14F-4D97-AF65-F5344CB8AC3E}">
        <p14:creationId xmlns:p14="http://schemas.microsoft.com/office/powerpoint/2010/main" val="156809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260D3-C6B3-0F4A-9622-ECDCFD2FE371}"/>
              </a:ext>
            </a:extLst>
          </p:cNvPr>
          <p:cNvSpPr>
            <a:spLocks noGrp="1"/>
          </p:cNvSpPr>
          <p:nvPr>
            <p:ph type="title"/>
          </p:nvPr>
        </p:nvSpPr>
        <p:spPr/>
        <p:txBody>
          <a:bodyPr anchor="ctr" anchorCtr="0"/>
          <a:lstStyle/>
          <a:p>
            <a:r>
              <a:rPr lang="en-US" sz="4000" dirty="0"/>
              <a:t>Vocabulary</a:t>
            </a:r>
          </a:p>
        </p:txBody>
      </p:sp>
      <p:sp>
        <p:nvSpPr>
          <p:cNvPr id="3" name="Content Placeholder 2">
            <a:extLst>
              <a:ext uri="{FF2B5EF4-FFF2-40B4-BE49-F238E27FC236}">
                <a16:creationId xmlns:a16="http://schemas.microsoft.com/office/drawing/2014/main" id="{1BB20D5F-7D6F-0F4A-8FD7-856ADE224E42}"/>
              </a:ext>
            </a:extLst>
          </p:cNvPr>
          <p:cNvSpPr>
            <a:spLocks noGrp="1"/>
          </p:cNvSpPr>
          <p:nvPr>
            <p:ph idx="1"/>
          </p:nvPr>
        </p:nvSpPr>
        <p:spPr>
          <a:xfrm>
            <a:off x="549275" y="1600200"/>
            <a:ext cx="8042275" cy="4564294"/>
          </a:xfrm>
        </p:spPr>
        <p:txBody>
          <a:bodyPr/>
          <a:lstStyle/>
          <a:p>
            <a:pPr>
              <a:spcBef>
                <a:spcPts val="1400"/>
              </a:spcBef>
              <a:buClr>
                <a:schemeClr val="accent2"/>
              </a:buClr>
            </a:pPr>
            <a:r>
              <a:rPr lang="en-US" sz="1800" b="1" i="1" dirty="0"/>
              <a:t>Designated election official (DEO)</a:t>
            </a:r>
          </a:p>
          <a:p>
            <a:pPr>
              <a:spcBef>
                <a:spcPts val="1400"/>
              </a:spcBef>
              <a:buClr>
                <a:schemeClr val="accent2"/>
              </a:buClr>
            </a:pPr>
            <a:r>
              <a:rPr lang="en-US" sz="1800" b="1" i="1" dirty="0"/>
              <a:t>At large</a:t>
            </a:r>
            <a:endParaRPr lang="en-US" sz="1800" dirty="0"/>
          </a:p>
          <a:p>
            <a:pPr>
              <a:buClr>
                <a:schemeClr val="accent2"/>
              </a:buClr>
            </a:pPr>
            <a:r>
              <a:rPr lang="en-US" sz="1800" b="1" i="1" dirty="0"/>
              <a:t>Director districts</a:t>
            </a:r>
            <a:endParaRPr lang="en-US" sz="1800" dirty="0"/>
          </a:p>
          <a:p>
            <a:pPr>
              <a:buClr>
                <a:schemeClr val="accent2"/>
              </a:buClr>
            </a:pPr>
            <a:r>
              <a:rPr lang="en-US" sz="1800" b="1" i="1" dirty="0"/>
              <a:t>Ballot issue</a:t>
            </a:r>
            <a:endParaRPr lang="en-US" sz="1800" dirty="0"/>
          </a:p>
          <a:p>
            <a:pPr>
              <a:buClr>
                <a:schemeClr val="accent2"/>
              </a:buClr>
            </a:pPr>
            <a:r>
              <a:rPr lang="en-US" sz="1800" b="1" i="1" dirty="0"/>
              <a:t>Ballot question</a:t>
            </a:r>
          </a:p>
          <a:p>
            <a:pPr>
              <a:buClr>
                <a:schemeClr val="accent2"/>
              </a:buClr>
            </a:pPr>
            <a:r>
              <a:rPr lang="en-US" sz="1800" b="1" i="1" dirty="0"/>
              <a:t>Write-in candidate</a:t>
            </a:r>
            <a:endParaRPr lang="en-US" sz="1800" dirty="0"/>
          </a:p>
        </p:txBody>
      </p:sp>
    </p:spTree>
    <p:extLst>
      <p:ext uri="{BB962C8B-B14F-4D97-AF65-F5344CB8AC3E}">
        <p14:creationId xmlns:p14="http://schemas.microsoft.com/office/powerpoint/2010/main" val="2904259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9A065-8402-D64C-9C84-47DE3110F1D6}"/>
              </a:ext>
            </a:extLst>
          </p:cNvPr>
          <p:cNvSpPr>
            <a:spLocks noGrp="1"/>
          </p:cNvSpPr>
          <p:nvPr>
            <p:ph type="title"/>
          </p:nvPr>
        </p:nvSpPr>
        <p:spPr>
          <a:xfrm>
            <a:off x="549275" y="107951"/>
            <a:ext cx="8042275" cy="1225998"/>
          </a:xfrm>
        </p:spPr>
        <p:txBody>
          <a:bodyPr anchor="ctr" anchorCtr="0"/>
          <a:lstStyle/>
          <a:p>
            <a:r>
              <a:rPr lang="en-US" sz="4000" dirty="0"/>
              <a:t>Legal Framework</a:t>
            </a:r>
          </a:p>
        </p:txBody>
      </p:sp>
      <p:sp>
        <p:nvSpPr>
          <p:cNvPr id="3" name="Content Placeholder 2">
            <a:extLst>
              <a:ext uri="{FF2B5EF4-FFF2-40B4-BE49-F238E27FC236}">
                <a16:creationId xmlns:a16="http://schemas.microsoft.com/office/drawing/2014/main" id="{90803648-4A8A-C34D-A6E8-4F508E526C39}"/>
              </a:ext>
            </a:extLst>
          </p:cNvPr>
          <p:cNvSpPr>
            <a:spLocks noGrp="1"/>
          </p:cNvSpPr>
          <p:nvPr>
            <p:ph idx="1"/>
          </p:nvPr>
        </p:nvSpPr>
        <p:spPr>
          <a:xfrm>
            <a:off x="549275" y="1333950"/>
            <a:ext cx="8042275" cy="4850276"/>
          </a:xfrm>
        </p:spPr>
        <p:txBody>
          <a:bodyPr/>
          <a:lstStyle/>
          <a:p>
            <a:pPr marL="0" indent="0">
              <a:buNone/>
            </a:pPr>
            <a:r>
              <a:rPr lang="en-US" sz="1800" b="1" dirty="0"/>
              <a:t>General election laws: C.R.S. Title 1</a:t>
            </a:r>
          </a:p>
          <a:p>
            <a:pPr lvl="1"/>
            <a:r>
              <a:rPr lang="en-US" sz="1800" dirty="0"/>
              <a:t>Ballot access, C.R.S. 1-4-101 through 1-4-1408</a:t>
            </a:r>
          </a:p>
          <a:p>
            <a:pPr lvl="1"/>
            <a:r>
              <a:rPr lang="en-US" sz="1800" dirty="0"/>
              <a:t>Coordinated elections, C.R.S. 1-7-116</a:t>
            </a:r>
          </a:p>
          <a:p>
            <a:pPr lvl="1"/>
            <a:r>
              <a:rPr lang="en-US" sz="1800" dirty="0"/>
              <a:t>Recall elections, C.R.S. 1-12-100.5 through 1-12-123</a:t>
            </a:r>
          </a:p>
          <a:p>
            <a:pPr marL="0" indent="0">
              <a:buNone/>
            </a:pPr>
            <a:r>
              <a:rPr lang="en-US" sz="1800" b="1" dirty="0"/>
              <a:t>Secretary of State’s election rules: 8 C.C.R. 1501-1</a:t>
            </a:r>
          </a:p>
          <a:p>
            <a:pPr lvl="1"/>
            <a:r>
              <a:rPr lang="en-US" sz="1800" dirty="0"/>
              <a:t>Coordinated elections, Rule 4</a:t>
            </a:r>
          </a:p>
          <a:p>
            <a:pPr lvl="1"/>
            <a:r>
              <a:rPr lang="en-US" sz="1800" dirty="0"/>
              <a:t>Petition verification, Rule 15</a:t>
            </a:r>
          </a:p>
          <a:p>
            <a:pPr marL="0" indent="0">
              <a:buNone/>
            </a:pPr>
            <a:r>
              <a:rPr lang="en-US" sz="1800" b="1" dirty="0"/>
              <a:t>Fair Campaign Practices Act: C.R.S. 1-45-101 through 1-45-118</a:t>
            </a:r>
          </a:p>
          <a:p>
            <a:pPr marL="0" indent="0">
              <a:buNone/>
            </a:pPr>
            <a:r>
              <a:rPr lang="en-US" sz="1800" b="1" dirty="0"/>
              <a:t>Amendment 27: Colo. Const. XXVIII</a:t>
            </a:r>
          </a:p>
        </p:txBody>
      </p:sp>
    </p:spTree>
    <p:extLst>
      <p:ext uri="{BB962C8B-B14F-4D97-AF65-F5344CB8AC3E}">
        <p14:creationId xmlns:p14="http://schemas.microsoft.com/office/powerpoint/2010/main" val="1436393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60952-C227-2549-91B0-FD3A19BDCB23}"/>
              </a:ext>
            </a:extLst>
          </p:cNvPr>
          <p:cNvSpPr>
            <a:spLocks noGrp="1"/>
          </p:cNvSpPr>
          <p:nvPr>
            <p:ph type="title"/>
          </p:nvPr>
        </p:nvSpPr>
        <p:spPr/>
        <p:txBody>
          <a:bodyPr anchor="ctr" anchorCtr="0"/>
          <a:lstStyle/>
          <a:p>
            <a:r>
              <a:rPr lang="en-US" sz="4000" dirty="0"/>
              <a:t>Legal Framework</a:t>
            </a:r>
          </a:p>
        </p:txBody>
      </p:sp>
      <p:sp>
        <p:nvSpPr>
          <p:cNvPr id="3" name="Content Placeholder 2">
            <a:extLst>
              <a:ext uri="{FF2B5EF4-FFF2-40B4-BE49-F238E27FC236}">
                <a16:creationId xmlns:a16="http://schemas.microsoft.com/office/drawing/2014/main" id="{C724160C-815F-7849-BA05-BFB75BF11EFF}"/>
              </a:ext>
            </a:extLst>
          </p:cNvPr>
          <p:cNvSpPr>
            <a:spLocks noGrp="1"/>
          </p:cNvSpPr>
          <p:nvPr>
            <p:ph idx="1"/>
          </p:nvPr>
        </p:nvSpPr>
        <p:spPr>
          <a:xfrm>
            <a:off x="549275" y="1481231"/>
            <a:ext cx="8042275" cy="4343400"/>
          </a:xfrm>
        </p:spPr>
        <p:txBody>
          <a:bodyPr/>
          <a:lstStyle/>
          <a:p>
            <a:pPr marL="0" indent="0">
              <a:buNone/>
            </a:pPr>
            <a:r>
              <a:rPr lang="en-US" sz="1800" b="1" dirty="0"/>
              <a:t>TABOR: Colo. Const. Art. X, Sec. 20</a:t>
            </a:r>
          </a:p>
          <a:p>
            <a:pPr lvl="1"/>
            <a:r>
              <a:rPr lang="en-US" sz="1800" dirty="0"/>
              <a:t>Vote required to incur new debt or increase revenue</a:t>
            </a:r>
          </a:p>
          <a:p>
            <a:pPr lvl="1"/>
            <a:r>
              <a:rPr lang="en-US" sz="1800" dirty="0"/>
              <a:t>Specific notice and ballot requirements</a:t>
            </a:r>
          </a:p>
          <a:p>
            <a:pPr lvl="1"/>
            <a:endParaRPr lang="en-US" sz="1800" dirty="0"/>
          </a:p>
          <a:p>
            <a:pPr marL="0" indent="0">
              <a:buNone/>
            </a:pPr>
            <a:r>
              <a:rPr lang="en-US" sz="1800" b="1" dirty="0"/>
              <a:t>Education Code: C.R.S. 22-31-101 through 22-31-134</a:t>
            </a:r>
          </a:p>
          <a:p>
            <a:pPr lvl="1"/>
            <a:r>
              <a:rPr lang="en-US" sz="1800" dirty="0"/>
              <a:t>Intergovernmental agreements</a:t>
            </a:r>
          </a:p>
          <a:p>
            <a:pPr lvl="1"/>
            <a:r>
              <a:rPr lang="en-US" sz="1800" dirty="0"/>
              <a:t>Plan of representation</a:t>
            </a:r>
          </a:p>
          <a:p>
            <a:pPr lvl="1"/>
            <a:r>
              <a:rPr lang="en-US" sz="1800" dirty="0"/>
              <a:t>School board director candidate qualifications</a:t>
            </a:r>
          </a:p>
          <a:p>
            <a:pPr lvl="1"/>
            <a:r>
              <a:rPr lang="en-US" sz="1800" dirty="0"/>
              <a:t>Board organizational meeting and oath of office</a:t>
            </a:r>
          </a:p>
          <a:p>
            <a:pPr lvl="1"/>
            <a:r>
              <a:rPr lang="en-US" sz="1800" dirty="0"/>
              <a:t>Post-election notice requirements</a:t>
            </a:r>
          </a:p>
        </p:txBody>
      </p:sp>
    </p:spTree>
    <p:extLst>
      <p:ext uri="{BB962C8B-B14F-4D97-AF65-F5344CB8AC3E}">
        <p14:creationId xmlns:p14="http://schemas.microsoft.com/office/powerpoint/2010/main" val="532760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E63DC-3156-E44E-AD65-7F697E4AE828}"/>
              </a:ext>
            </a:extLst>
          </p:cNvPr>
          <p:cNvSpPr>
            <a:spLocks noGrp="1"/>
          </p:cNvSpPr>
          <p:nvPr>
            <p:ph type="title"/>
          </p:nvPr>
        </p:nvSpPr>
        <p:spPr/>
        <p:txBody>
          <a:bodyPr/>
          <a:lstStyle/>
          <a:p>
            <a:r>
              <a:rPr lang="en-US" sz="3800" dirty="0"/>
              <a:t>Board of Education</a:t>
            </a:r>
            <a:br>
              <a:rPr lang="en-US" sz="3800" dirty="0"/>
            </a:br>
            <a:r>
              <a:rPr lang="en-US" sz="3800" dirty="0"/>
              <a:t>Candidate Elections</a:t>
            </a:r>
          </a:p>
        </p:txBody>
      </p:sp>
      <p:sp>
        <p:nvSpPr>
          <p:cNvPr id="3" name="Content Placeholder 2">
            <a:extLst>
              <a:ext uri="{FF2B5EF4-FFF2-40B4-BE49-F238E27FC236}">
                <a16:creationId xmlns:a16="http://schemas.microsoft.com/office/drawing/2014/main" id="{AA666E88-6A07-A648-8CEC-81578EEB62BD}"/>
              </a:ext>
            </a:extLst>
          </p:cNvPr>
          <p:cNvSpPr>
            <a:spLocks noGrp="1"/>
          </p:cNvSpPr>
          <p:nvPr>
            <p:ph idx="1"/>
          </p:nvPr>
        </p:nvSpPr>
        <p:spPr/>
        <p:txBody>
          <a:bodyPr/>
          <a:lstStyle/>
          <a:p>
            <a:pPr marL="0" indent="0">
              <a:buNone/>
            </a:pPr>
            <a:r>
              <a:rPr lang="en-US" sz="1800" b="1" dirty="0"/>
              <a:t>Open seats</a:t>
            </a:r>
          </a:p>
          <a:p>
            <a:pPr marL="0" indent="0">
              <a:buNone/>
            </a:pPr>
            <a:endParaRPr lang="en-US" sz="1800" b="1" dirty="0"/>
          </a:p>
          <a:p>
            <a:pPr lvl="1"/>
            <a:r>
              <a:rPr lang="en-US" sz="1800" dirty="0"/>
              <a:t>Determined by the school district</a:t>
            </a:r>
          </a:p>
          <a:p>
            <a:pPr lvl="1"/>
            <a:endParaRPr lang="en-US" sz="1800" dirty="0"/>
          </a:p>
          <a:p>
            <a:pPr lvl="1"/>
            <a:r>
              <a:rPr lang="en-US" sz="1800" dirty="0"/>
              <a:t>Created by expiration of terms or vacancies &amp; appointments</a:t>
            </a:r>
          </a:p>
          <a:p>
            <a:pPr marL="349250" lvl="1" indent="0">
              <a:buNone/>
            </a:pPr>
            <a:endParaRPr lang="en-US" sz="1800" dirty="0"/>
          </a:p>
          <a:p>
            <a:pPr lvl="1"/>
            <a:r>
              <a:rPr lang="en-US" sz="1800" dirty="0"/>
              <a:t>For at-large seats, must specify the length of the term on candidate petition</a:t>
            </a:r>
          </a:p>
          <a:p>
            <a:pPr marL="349250" lvl="1" indent="0">
              <a:buNone/>
            </a:pPr>
            <a:endParaRPr lang="en-US" sz="1800" dirty="0"/>
          </a:p>
          <a:p>
            <a:pPr marL="0" indent="0">
              <a:buNone/>
            </a:pPr>
            <a:endParaRPr lang="en-US" sz="1600" dirty="0"/>
          </a:p>
        </p:txBody>
      </p:sp>
    </p:spTree>
    <p:extLst>
      <p:ext uri="{BB962C8B-B14F-4D97-AF65-F5344CB8AC3E}">
        <p14:creationId xmlns:p14="http://schemas.microsoft.com/office/powerpoint/2010/main" val="1901630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41F3F-6D21-DA4D-A2E0-63DC7AED5482}"/>
              </a:ext>
            </a:extLst>
          </p:cNvPr>
          <p:cNvSpPr>
            <a:spLocks noGrp="1"/>
          </p:cNvSpPr>
          <p:nvPr>
            <p:ph type="title"/>
          </p:nvPr>
        </p:nvSpPr>
        <p:spPr>
          <a:xfrm>
            <a:off x="549275" y="118224"/>
            <a:ext cx="8042275" cy="1336675"/>
          </a:xfrm>
        </p:spPr>
        <p:txBody>
          <a:bodyPr anchor="ctr" anchorCtr="0"/>
          <a:lstStyle/>
          <a:p>
            <a:r>
              <a:rPr lang="en-US" sz="4000" dirty="0"/>
              <a:t>Other ballot issues</a:t>
            </a:r>
          </a:p>
        </p:txBody>
      </p:sp>
      <p:sp>
        <p:nvSpPr>
          <p:cNvPr id="3" name="Content Placeholder 2">
            <a:extLst>
              <a:ext uri="{FF2B5EF4-FFF2-40B4-BE49-F238E27FC236}">
                <a16:creationId xmlns:a16="http://schemas.microsoft.com/office/drawing/2014/main" id="{82F3E9E3-DE95-CB43-9031-C81FE3B2C0C1}"/>
              </a:ext>
            </a:extLst>
          </p:cNvPr>
          <p:cNvSpPr>
            <a:spLocks noGrp="1"/>
          </p:cNvSpPr>
          <p:nvPr>
            <p:ph idx="1"/>
          </p:nvPr>
        </p:nvSpPr>
        <p:spPr>
          <a:xfrm>
            <a:off x="549275" y="1702937"/>
            <a:ext cx="8042275" cy="4343400"/>
          </a:xfrm>
        </p:spPr>
        <p:txBody>
          <a:bodyPr/>
          <a:lstStyle/>
          <a:p>
            <a:pPr>
              <a:buClr>
                <a:schemeClr val="accent2"/>
              </a:buClr>
            </a:pPr>
            <a:r>
              <a:rPr lang="en-US" sz="1800" dirty="0"/>
              <a:t>Proposed change to board’s plan of representation</a:t>
            </a:r>
          </a:p>
          <a:p>
            <a:pPr>
              <a:buClr>
                <a:schemeClr val="accent2"/>
              </a:buClr>
            </a:pPr>
            <a:r>
              <a:rPr lang="en-US" sz="1800" dirty="0"/>
              <a:t>Financial issues: proposed mill levy increase, bond election or other financial question</a:t>
            </a:r>
          </a:p>
          <a:p>
            <a:pPr lvl="1">
              <a:buClr>
                <a:schemeClr val="accent2"/>
              </a:buClr>
              <a:buFont typeface="System Font Regular"/>
              <a:buChar char="-"/>
            </a:pPr>
            <a:r>
              <a:rPr lang="en-US" sz="1800" dirty="0"/>
              <a:t>TABOR implications – strict requirements regarding notice, ballot language and summaries for and against the proposal</a:t>
            </a:r>
          </a:p>
          <a:p>
            <a:pPr marL="0" indent="0">
              <a:buClr>
                <a:schemeClr val="accent2"/>
              </a:buClr>
              <a:buNone/>
            </a:pPr>
            <a:r>
              <a:rPr lang="en-US" sz="1800" dirty="0"/>
              <a:t> </a:t>
            </a:r>
          </a:p>
          <a:p>
            <a:pPr marL="0" indent="0">
              <a:buClr>
                <a:schemeClr val="accent2"/>
              </a:buClr>
              <a:buNone/>
            </a:pPr>
            <a:r>
              <a:rPr lang="en-US" sz="1800" i="1" dirty="0"/>
              <a:t>See CASB website for memos and other resources on these topics as well as the TABOR timeline.</a:t>
            </a:r>
          </a:p>
          <a:p>
            <a:pPr marL="0" indent="0">
              <a:buNone/>
            </a:pPr>
            <a:endParaRPr lang="en-US" sz="1600" dirty="0"/>
          </a:p>
        </p:txBody>
      </p:sp>
    </p:spTree>
    <p:extLst>
      <p:ext uri="{BB962C8B-B14F-4D97-AF65-F5344CB8AC3E}">
        <p14:creationId xmlns:p14="http://schemas.microsoft.com/office/powerpoint/2010/main" val="2313233641"/>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3F0A9-7CC8-7149-8F4B-10CCB9965070}"/>
              </a:ext>
            </a:extLst>
          </p:cNvPr>
          <p:cNvSpPr>
            <a:spLocks noGrp="1"/>
          </p:cNvSpPr>
          <p:nvPr>
            <p:ph type="title"/>
          </p:nvPr>
        </p:nvSpPr>
        <p:spPr/>
        <p:txBody>
          <a:bodyPr/>
          <a:lstStyle/>
          <a:p>
            <a:r>
              <a:rPr lang="en-US" sz="4000" dirty="0"/>
              <a:t>Board’s first task</a:t>
            </a:r>
          </a:p>
        </p:txBody>
      </p:sp>
      <p:sp>
        <p:nvSpPr>
          <p:cNvPr id="3" name="Content Placeholder 2">
            <a:extLst>
              <a:ext uri="{FF2B5EF4-FFF2-40B4-BE49-F238E27FC236}">
                <a16:creationId xmlns:a16="http://schemas.microsoft.com/office/drawing/2014/main" id="{4E039D7C-1DA8-BE4D-91C1-8ECE706A3714}"/>
              </a:ext>
            </a:extLst>
          </p:cNvPr>
          <p:cNvSpPr>
            <a:spLocks noGrp="1"/>
          </p:cNvSpPr>
          <p:nvPr>
            <p:ph idx="1"/>
          </p:nvPr>
        </p:nvSpPr>
        <p:spPr/>
        <p:txBody>
          <a:bodyPr/>
          <a:lstStyle/>
          <a:p>
            <a:pPr>
              <a:buClr>
                <a:schemeClr val="accent2">
                  <a:lumMod val="75000"/>
                </a:schemeClr>
              </a:buClr>
            </a:pPr>
            <a:r>
              <a:rPr lang="en-US" dirty="0"/>
              <a:t>Take formal action to participate in the election and notify the county clerk in writing of the election.</a:t>
            </a:r>
          </a:p>
          <a:p>
            <a:pPr>
              <a:buClr>
                <a:schemeClr val="accent2"/>
              </a:buClr>
            </a:pPr>
            <a:r>
              <a:rPr lang="en-US" b="1" dirty="0"/>
              <a:t>Deadline is July 25, 2025.</a:t>
            </a:r>
          </a:p>
        </p:txBody>
      </p:sp>
      <p:sp>
        <p:nvSpPr>
          <p:cNvPr id="5" name="TextBox 4">
            <a:extLst>
              <a:ext uri="{FF2B5EF4-FFF2-40B4-BE49-F238E27FC236}">
                <a16:creationId xmlns:a16="http://schemas.microsoft.com/office/drawing/2014/main" id="{83CC5F28-03D7-FD48-B684-30F23C3FF0BD}"/>
              </a:ext>
            </a:extLst>
          </p:cNvPr>
          <p:cNvSpPr txBox="1"/>
          <p:nvPr/>
        </p:nvSpPr>
        <p:spPr>
          <a:xfrm>
            <a:off x="8172450" y="571500"/>
            <a:ext cx="984831" cy="369332"/>
          </a:xfrm>
          <a:prstGeom prst="rect">
            <a:avLst/>
          </a:prstGeom>
          <a:noFill/>
        </p:spPr>
        <p:txBody>
          <a:bodyPr wrap="square" rtlCol="0">
            <a:spAutoFit/>
          </a:bodyPr>
          <a:lstStyle/>
          <a:p>
            <a:r>
              <a:rPr lang="en-US" dirty="0"/>
              <a:t>t</a:t>
            </a:r>
          </a:p>
        </p:txBody>
      </p:sp>
    </p:spTree>
    <p:extLst>
      <p:ext uri="{BB962C8B-B14F-4D97-AF65-F5344CB8AC3E}">
        <p14:creationId xmlns:p14="http://schemas.microsoft.com/office/powerpoint/2010/main" val="130872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8D823-D84D-3542-92F6-F1ACB82748A9}"/>
              </a:ext>
            </a:extLst>
          </p:cNvPr>
          <p:cNvSpPr>
            <a:spLocks noGrp="1"/>
          </p:cNvSpPr>
          <p:nvPr>
            <p:ph type="title"/>
          </p:nvPr>
        </p:nvSpPr>
        <p:spPr/>
        <p:txBody>
          <a:bodyPr anchor="ctr" anchorCtr="0"/>
          <a:lstStyle/>
          <a:p>
            <a:r>
              <a:rPr lang="en-US" sz="4000" dirty="0"/>
              <a:t>Allocation of responsibility</a:t>
            </a:r>
          </a:p>
        </p:txBody>
      </p:sp>
      <p:pic>
        <p:nvPicPr>
          <p:cNvPr id="23" name="Picture 22">
            <a:extLst>
              <a:ext uri="{FF2B5EF4-FFF2-40B4-BE49-F238E27FC236}">
                <a16:creationId xmlns:a16="http://schemas.microsoft.com/office/drawing/2014/main" id="{3E0026C4-86F6-6A43-B1FE-EE94DBA1F0A0}"/>
              </a:ext>
            </a:extLst>
          </p:cNvPr>
          <p:cNvPicPr>
            <a:picLocks noChangeAspect="1"/>
          </p:cNvPicPr>
          <p:nvPr/>
        </p:nvPicPr>
        <p:blipFill>
          <a:blip r:embed="rId3"/>
          <a:stretch>
            <a:fillRect/>
          </a:stretch>
        </p:blipFill>
        <p:spPr>
          <a:xfrm>
            <a:off x="819806" y="1812486"/>
            <a:ext cx="7294152" cy="3662662"/>
          </a:xfrm>
          <a:prstGeom prst="rect">
            <a:avLst/>
          </a:prstGeom>
        </p:spPr>
      </p:pic>
    </p:spTree>
    <p:extLst>
      <p:ext uri="{BB962C8B-B14F-4D97-AF65-F5344CB8AC3E}">
        <p14:creationId xmlns:p14="http://schemas.microsoft.com/office/powerpoint/2010/main" val="8265716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Custom 5">
      <a:dk1>
        <a:srgbClr val="7A9E8D"/>
      </a:dk1>
      <a:lt1>
        <a:sysClr val="window" lastClr="FFFFFF"/>
      </a:lt1>
      <a:dk2>
        <a:srgbClr val="09213B"/>
      </a:dk2>
      <a:lt2>
        <a:srgbClr val="6B9570"/>
      </a:lt2>
      <a:accent1>
        <a:srgbClr val="64987E"/>
      </a:accent1>
      <a:accent2>
        <a:srgbClr val="416F5F"/>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1738</TotalTime>
  <Words>1752</Words>
  <Application>Microsoft Office PowerPoint</Application>
  <PresentationFormat>On-screen Show (4:3)</PresentationFormat>
  <Paragraphs>182</Paragraphs>
  <Slides>22</Slides>
  <Notes>15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-apple-system</vt:lpstr>
      <vt:lpstr>Arial</vt:lpstr>
      <vt:lpstr>Calibri</vt:lpstr>
      <vt:lpstr>News Gothic MT</vt:lpstr>
      <vt:lpstr>System Font Regular</vt:lpstr>
      <vt:lpstr>var(--fontFamilyBase)</vt:lpstr>
      <vt:lpstr>Wingdings 2</vt:lpstr>
      <vt:lpstr>Breeze</vt:lpstr>
      <vt:lpstr>Document</vt:lpstr>
      <vt:lpstr>2025 School Election Seminar A membership benefit of the Colorado Association of School Boards</vt:lpstr>
      <vt:lpstr>Vocabulary</vt:lpstr>
      <vt:lpstr>Vocabulary</vt:lpstr>
      <vt:lpstr>Legal Framework</vt:lpstr>
      <vt:lpstr>Legal Framework</vt:lpstr>
      <vt:lpstr>Board of Education Candidate Elections</vt:lpstr>
      <vt:lpstr>Other ballot issues</vt:lpstr>
      <vt:lpstr>Board’s first task</vt:lpstr>
      <vt:lpstr>Allocation of responsibility</vt:lpstr>
      <vt:lpstr>Allocation of responsibility</vt:lpstr>
      <vt:lpstr>FAQs Roles of the DEO and County Clerk</vt:lpstr>
      <vt:lpstr>Candidate Eligibility</vt:lpstr>
      <vt:lpstr>FAQs - Board Candidates</vt:lpstr>
      <vt:lpstr>Establishing Candidacy</vt:lpstr>
      <vt:lpstr>Establishing Candidacy</vt:lpstr>
      <vt:lpstr>Candidate Petition</vt:lpstr>
      <vt:lpstr>Candidate Petition</vt:lpstr>
      <vt:lpstr>FAQs About Candidate Petitions</vt:lpstr>
      <vt:lpstr>Notice of Intent to be a Candidate</vt:lpstr>
      <vt:lpstr>Translation</vt:lpstr>
      <vt:lpstr>Canceling the Election</vt:lpstr>
      <vt:lpstr>Oath of Office &amp; Board Organizational Meeting</vt:lpstr>
    </vt:vector>
  </TitlesOfParts>
  <Company>CASB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Brad Stauffer</dc:creator>
  <cp:lastModifiedBy>Caleb Thornton</cp:lastModifiedBy>
  <cp:revision>58</cp:revision>
  <cp:lastPrinted>2019-06-11T20:54:26Z</cp:lastPrinted>
  <dcterms:created xsi:type="dcterms:W3CDTF">2009-11-20T22:34:50Z</dcterms:created>
  <dcterms:modified xsi:type="dcterms:W3CDTF">2025-02-20T22:33:30Z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9e4beaa-c4ba-4ea9-a1f4-4e52626a3d73_Enabled">
    <vt:lpwstr>true</vt:lpwstr>
  </property>
  <property fmtid="{D5CDD505-2E9C-101B-9397-08002B2CF9AE}" pid="3" name="MSIP_Label_59e4beaa-c4ba-4ea9-a1f4-4e52626a3d73_SetDate">
    <vt:lpwstr>2025-02-20T20:01:42Z</vt:lpwstr>
  </property>
  <property fmtid="{D5CDD505-2E9C-101B-9397-08002B2CF9AE}" pid="4" name="MSIP_Label_59e4beaa-c4ba-4ea9-a1f4-4e52626a3d73_Method">
    <vt:lpwstr>Standard</vt:lpwstr>
  </property>
  <property fmtid="{D5CDD505-2E9C-101B-9397-08002B2CF9AE}" pid="5" name="MSIP_Label_59e4beaa-c4ba-4ea9-a1f4-4e52626a3d73_Name">
    <vt:lpwstr>defa4170-0d19-0005-0004-bc88714345d2</vt:lpwstr>
  </property>
  <property fmtid="{D5CDD505-2E9C-101B-9397-08002B2CF9AE}" pid="6" name="MSIP_Label_59e4beaa-c4ba-4ea9-a1f4-4e52626a3d73_SiteId">
    <vt:lpwstr>58e69e55-1d13-4102-aac7-ea2947430191</vt:lpwstr>
  </property>
  <property fmtid="{D5CDD505-2E9C-101B-9397-08002B2CF9AE}" pid="7" name="MSIP_Label_59e4beaa-c4ba-4ea9-a1f4-4e52626a3d73_ActionId">
    <vt:lpwstr>2846dfdd-708c-4e68-8d1d-accdd8952f95</vt:lpwstr>
  </property>
  <property fmtid="{D5CDD505-2E9C-101B-9397-08002B2CF9AE}" pid="8" name="MSIP_Label_59e4beaa-c4ba-4ea9-a1f4-4e52626a3d73_ContentBits">
    <vt:lpwstr>0</vt:lpwstr>
  </property>
  <property fmtid="{D5CDD505-2E9C-101B-9397-08002B2CF9AE}" pid="9" name="MSIP_Label_59e4beaa-c4ba-4ea9-a1f4-4e52626a3d73_Tag">
    <vt:lpwstr>10, 3, 0, 1</vt:lpwstr>
  </property>
</Properties>
</file>