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00" r:id="rId2"/>
  </p:sldMasterIdLst>
  <p:notesMasterIdLst>
    <p:notesMasterId r:id="rId42"/>
  </p:notesMasterIdLst>
  <p:sldIdLst>
    <p:sldId id="260" r:id="rId3"/>
    <p:sldId id="256" r:id="rId4"/>
    <p:sldId id="257" r:id="rId5"/>
    <p:sldId id="258" r:id="rId6"/>
    <p:sldId id="263" r:id="rId7"/>
    <p:sldId id="264" r:id="rId8"/>
    <p:sldId id="259" r:id="rId9"/>
    <p:sldId id="265" r:id="rId10"/>
    <p:sldId id="971" r:id="rId11"/>
    <p:sldId id="1049" r:id="rId12"/>
    <p:sldId id="972" r:id="rId13"/>
    <p:sldId id="977" r:id="rId14"/>
    <p:sldId id="1019" r:id="rId15"/>
    <p:sldId id="1024" r:id="rId16"/>
    <p:sldId id="1022" r:id="rId17"/>
    <p:sldId id="1020" r:id="rId18"/>
    <p:sldId id="1025" r:id="rId19"/>
    <p:sldId id="974" r:id="rId20"/>
    <p:sldId id="1040" r:id="rId21"/>
    <p:sldId id="1027" r:id="rId22"/>
    <p:sldId id="1051" r:id="rId23"/>
    <p:sldId id="1034" r:id="rId24"/>
    <p:sldId id="1001" r:id="rId25"/>
    <p:sldId id="1013" r:id="rId26"/>
    <p:sldId id="1000" r:id="rId27"/>
    <p:sldId id="1016" r:id="rId28"/>
    <p:sldId id="1052" r:id="rId29"/>
    <p:sldId id="1037" r:id="rId30"/>
    <p:sldId id="1036" r:id="rId31"/>
    <p:sldId id="1039" r:id="rId32"/>
    <p:sldId id="1038" r:id="rId33"/>
    <p:sldId id="1041" r:id="rId34"/>
    <p:sldId id="1050" r:id="rId35"/>
    <p:sldId id="1042" r:id="rId36"/>
    <p:sldId id="1043" r:id="rId37"/>
    <p:sldId id="1044" r:id="rId38"/>
    <p:sldId id="1045" r:id="rId39"/>
    <p:sldId id="1046" r:id="rId40"/>
    <p:sldId id="104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99" autoAdjust="0"/>
  </p:normalViewPr>
  <p:slideViewPr>
    <p:cSldViewPr snapToGrid="0">
      <p:cViewPr varScale="1">
        <p:scale>
          <a:sx n="98" d="100"/>
          <a:sy n="98" d="100"/>
        </p:scale>
        <p:origin x="896" y="20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11A6FF-AC1F-4A26-AAF5-05840E5CAD5F}" type="datetimeFigureOut">
              <a:rPr lang="en-US" smtClean="0"/>
              <a:t>3/26/25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28BCA-7D37-4E4C-ACF3-F65E4D3DA85D}" type="slidenum">
              <a:rPr lang="en-US" smtClean="0"/>
              <a:t>‹#›</a:t>
            </a:fld>
            <a:endParaRPr lang="en-US" dirty="0"/>
          </a:p>
        </p:txBody>
      </p:sp>
    </p:spTree>
    <p:extLst>
      <p:ext uri="{BB962C8B-B14F-4D97-AF65-F5344CB8AC3E}">
        <p14:creationId xmlns:p14="http://schemas.microsoft.com/office/powerpoint/2010/main" val="374260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B28BCA-7D37-4E4C-ACF3-F65E4D3DA85D}" type="slidenum">
              <a:rPr lang="en-US" smtClean="0"/>
              <a:t>6</a:t>
            </a:fld>
            <a:endParaRPr lang="en-US" dirty="0"/>
          </a:p>
        </p:txBody>
      </p:sp>
    </p:spTree>
    <p:extLst>
      <p:ext uri="{BB962C8B-B14F-4D97-AF65-F5344CB8AC3E}">
        <p14:creationId xmlns:p14="http://schemas.microsoft.com/office/powerpoint/2010/main" val="120860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35AED08B-DD00-1D54-2BE4-305F267E85C1}"/>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07D67D5E-454E-480C-115D-B9BB3A909E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4820" name="Footer Placeholder 3">
            <a:extLst>
              <a:ext uri="{FF2B5EF4-FFF2-40B4-BE49-F238E27FC236}">
                <a16:creationId xmlns:a16="http://schemas.microsoft.com/office/drawing/2014/main" id="{5C824EE5-57E5-AC7A-5CB3-C4CC2739187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50888" indent="-287338">
              <a:defRPr>
                <a:solidFill>
                  <a:schemeClr val="tx1"/>
                </a:solidFill>
                <a:latin typeface="Verdana" panose="020B0604030504040204" pitchFamily="34" charset="0"/>
              </a:defRPr>
            </a:lvl2pPr>
            <a:lvl3pPr marL="1154113" indent="-228600">
              <a:defRPr>
                <a:solidFill>
                  <a:schemeClr val="tx1"/>
                </a:solidFill>
                <a:latin typeface="Verdana" panose="020B0604030504040204" pitchFamily="34" charset="0"/>
              </a:defRPr>
            </a:lvl3pPr>
            <a:lvl4pPr marL="1617663" indent="-228600">
              <a:defRPr>
                <a:solidFill>
                  <a:schemeClr val="tx1"/>
                </a:solidFill>
                <a:latin typeface="Verdana" panose="020B0604030504040204" pitchFamily="34" charset="0"/>
              </a:defRPr>
            </a:lvl4pPr>
            <a:lvl5pPr marL="2081213" indent="-228600">
              <a:defRPr>
                <a:solidFill>
                  <a:schemeClr val="tx1"/>
                </a:solidFill>
                <a:latin typeface="Verdana" panose="020B0604030504040204" pitchFamily="34" charset="0"/>
              </a:defRPr>
            </a:lvl5pPr>
            <a:lvl6pPr marL="2538413" indent="-228600" eaLnBrk="0" fontAlgn="base" hangingPunct="0">
              <a:spcBef>
                <a:spcPct val="0"/>
              </a:spcBef>
              <a:spcAft>
                <a:spcPct val="0"/>
              </a:spcAft>
              <a:defRPr>
                <a:solidFill>
                  <a:schemeClr val="tx1"/>
                </a:solidFill>
                <a:latin typeface="Verdana" panose="020B0604030504040204" pitchFamily="34" charset="0"/>
              </a:defRPr>
            </a:lvl6pPr>
            <a:lvl7pPr marL="2995613" indent="-228600" eaLnBrk="0" fontAlgn="base" hangingPunct="0">
              <a:spcBef>
                <a:spcPct val="0"/>
              </a:spcBef>
              <a:spcAft>
                <a:spcPct val="0"/>
              </a:spcAft>
              <a:defRPr>
                <a:solidFill>
                  <a:schemeClr val="tx1"/>
                </a:solidFill>
                <a:latin typeface="Verdana" panose="020B0604030504040204" pitchFamily="34" charset="0"/>
              </a:defRPr>
            </a:lvl7pPr>
            <a:lvl8pPr marL="3452813" indent="-228600" eaLnBrk="0" fontAlgn="base" hangingPunct="0">
              <a:spcBef>
                <a:spcPct val="0"/>
              </a:spcBef>
              <a:spcAft>
                <a:spcPct val="0"/>
              </a:spcAft>
              <a:defRPr>
                <a:solidFill>
                  <a:schemeClr val="tx1"/>
                </a:solidFill>
                <a:latin typeface="Verdana" panose="020B0604030504040204" pitchFamily="34" charset="0"/>
              </a:defRPr>
            </a:lvl8pPr>
            <a:lvl9pPr marL="3910013"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dirty="0">
                <a:latin typeface="Arial" panose="020B0604020202020204" pitchFamily="34" charset="0"/>
              </a:rPr>
              <a:t>Colorado Secretary of State                  Summer 2023</a:t>
            </a:r>
          </a:p>
        </p:txBody>
      </p:sp>
      <p:sp>
        <p:nvSpPr>
          <p:cNvPr id="34821" name="Slide Number Placeholder 4">
            <a:extLst>
              <a:ext uri="{FF2B5EF4-FFF2-40B4-BE49-F238E27FC236}">
                <a16:creationId xmlns:a16="http://schemas.microsoft.com/office/drawing/2014/main" id="{12FCA984-C0DC-BB2C-AACD-E46F6ECA80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50888" indent="-287338">
              <a:defRPr>
                <a:solidFill>
                  <a:schemeClr val="tx1"/>
                </a:solidFill>
                <a:latin typeface="Verdana" panose="020B0604030504040204" pitchFamily="34" charset="0"/>
              </a:defRPr>
            </a:lvl2pPr>
            <a:lvl3pPr marL="1154113" indent="-228600">
              <a:defRPr>
                <a:solidFill>
                  <a:schemeClr val="tx1"/>
                </a:solidFill>
                <a:latin typeface="Verdana" panose="020B0604030504040204" pitchFamily="34" charset="0"/>
              </a:defRPr>
            </a:lvl3pPr>
            <a:lvl4pPr marL="1617663" indent="-228600">
              <a:defRPr>
                <a:solidFill>
                  <a:schemeClr val="tx1"/>
                </a:solidFill>
                <a:latin typeface="Verdana" panose="020B0604030504040204" pitchFamily="34" charset="0"/>
              </a:defRPr>
            </a:lvl4pPr>
            <a:lvl5pPr marL="2081213" indent="-228600">
              <a:defRPr>
                <a:solidFill>
                  <a:schemeClr val="tx1"/>
                </a:solidFill>
                <a:latin typeface="Verdana" panose="020B0604030504040204" pitchFamily="34" charset="0"/>
              </a:defRPr>
            </a:lvl5pPr>
            <a:lvl6pPr marL="2538413" indent="-228600" eaLnBrk="0" fontAlgn="base" hangingPunct="0">
              <a:spcBef>
                <a:spcPct val="0"/>
              </a:spcBef>
              <a:spcAft>
                <a:spcPct val="0"/>
              </a:spcAft>
              <a:defRPr>
                <a:solidFill>
                  <a:schemeClr val="tx1"/>
                </a:solidFill>
                <a:latin typeface="Verdana" panose="020B0604030504040204" pitchFamily="34" charset="0"/>
              </a:defRPr>
            </a:lvl6pPr>
            <a:lvl7pPr marL="2995613" indent="-228600" eaLnBrk="0" fontAlgn="base" hangingPunct="0">
              <a:spcBef>
                <a:spcPct val="0"/>
              </a:spcBef>
              <a:spcAft>
                <a:spcPct val="0"/>
              </a:spcAft>
              <a:defRPr>
                <a:solidFill>
                  <a:schemeClr val="tx1"/>
                </a:solidFill>
                <a:latin typeface="Verdana" panose="020B0604030504040204" pitchFamily="34" charset="0"/>
              </a:defRPr>
            </a:lvl7pPr>
            <a:lvl8pPr marL="3452813" indent="-228600" eaLnBrk="0" fontAlgn="base" hangingPunct="0">
              <a:spcBef>
                <a:spcPct val="0"/>
              </a:spcBef>
              <a:spcAft>
                <a:spcPct val="0"/>
              </a:spcAft>
              <a:defRPr>
                <a:solidFill>
                  <a:schemeClr val="tx1"/>
                </a:solidFill>
                <a:latin typeface="Verdana" panose="020B0604030504040204" pitchFamily="34" charset="0"/>
              </a:defRPr>
            </a:lvl8pPr>
            <a:lvl9pPr marL="3910013" indent="-228600" eaLnBrk="0" fontAlgn="base" hangingPunct="0">
              <a:spcBef>
                <a:spcPct val="0"/>
              </a:spcBef>
              <a:spcAft>
                <a:spcPct val="0"/>
              </a:spcAft>
              <a:defRPr>
                <a:solidFill>
                  <a:schemeClr val="tx1"/>
                </a:solidFill>
                <a:latin typeface="Verdana" panose="020B0604030504040204" pitchFamily="34" charset="0"/>
              </a:defRPr>
            </a:lvl9pPr>
          </a:lstStyle>
          <a:p>
            <a:fld id="{6FFA12A9-53C1-47F6-A01A-41F902F06529}" type="slidenum">
              <a:rPr lang="en-US" altLang="en-US" smtClean="0">
                <a:latin typeface="Arial" panose="020B0604020202020204" pitchFamily="34" charset="0"/>
              </a:rPr>
              <a:pPr/>
              <a:t>23</a:t>
            </a:fld>
            <a:endParaRPr lang="en-US" altLang="en-US"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7C233CF3-8818-5CE5-B477-AC30F0D84BFE}"/>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9C5F3F92-3A2B-0C78-BFE9-E88DFEE305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6868" name="Footer Placeholder 3">
            <a:extLst>
              <a:ext uri="{FF2B5EF4-FFF2-40B4-BE49-F238E27FC236}">
                <a16:creationId xmlns:a16="http://schemas.microsoft.com/office/drawing/2014/main" id="{BFCD858A-1D04-89E5-844C-1E5A78C9F2D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50888" indent="-287338">
              <a:defRPr>
                <a:solidFill>
                  <a:schemeClr val="tx1"/>
                </a:solidFill>
                <a:latin typeface="Verdana" panose="020B0604030504040204" pitchFamily="34" charset="0"/>
              </a:defRPr>
            </a:lvl2pPr>
            <a:lvl3pPr marL="1154113" indent="-228600">
              <a:defRPr>
                <a:solidFill>
                  <a:schemeClr val="tx1"/>
                </a:solidFill>
                <a:latin typeface="Verdana" panose="020B0604030504040204" pitchFamily="34" charset="0"/>
              </a:defRPr>
            </a:lvl3pPr>
            <a:lvl4pPr marL="1617663" indent="-228600">
              <a:defRPr>
                <a:solidFill>
                  <a:schemeClr val="tx1"/>
                </a:solidFill>
                <a:latin typeface="Verdana" panose="020B0604030504040204" pitchFamily="34" charset="0"/>
              </a:defRPr>
            </a:lvl4pPr>
            <a:lvl5pPr marL="2081213" indent="-228600">
              <a:defRPr>
                <a:solidFill>
                  <a:schemeClr val="tx1"/>
                </a:solidFill>
                <a:latin typeface="Verdana" panose="020B0604030504040204" pitchFamily="34" charset="0"/>
              </a:defRPr>
            </a:lvl5pPr>
            <a:lvl6pPr marL="2538413" indent="-228600" eaLnBrk="0" fontAlgn="base" hangingPunct="0">
              <a:spcBef>
                <a:spcPct val="0"/>
              </a:spcBef>
              <a:spcAft>
                <a:spcPct val="0"/>
              </a:spcAft>
              <a:defRPr>
                <a:solidFill>
                  <a:schemeClr val="tx1"/>
                </a:solidFill>
                <a:latin typeface="Verdana" panose="020B0604030504040204" pitchFamily="34" charset="0"/>
              </a:defRPr>
            </a:lvl6pPr>
            <a:lvl7pPr marL="2995613" indent="-228600" eaLnBrk="0" fontAlgn="base" hangingPunct="0">
              <a:spcBef>
                <a:spcPct val="0"/>
              </a:spcBef>
              <a:spcAft>
                <a:spcPct val="0"/>
              </a:spcAft>
              <a:defRPr>
                <a:solidFill>
                  <a:schemeClr val="tx1"/>
                </a:solidFill>
                <a:latin typeface="Verdana" panose="020B0604030504040204" pitchFamily="34" charset="0"/>
              </a:defRPr>
            </a:lvl7pPr>
            <a:lvl8pPr marL="3452813" indent="-228600" eaLnBrk="0" fontAlgn="base" hangingPunct="0">
              <a:spcBef>
                <a:spcPct val="0"/>
              </a:spcBef>
              <a:spcAft>
                <a:spcPct val="0"/>
              </a:spcAft>
              <a:defRPr>
                <a:solidFill>
                  <a:schemeClr val="tx1"/>
                </a:solidFill>
                <a:latin typeface="Verdana" panose="020B0604030504040204" pitchFamily="34" charset="0"/>
              </a:defRPr>
            </a:lvl8pPr>
            <a:lvl9pPr marL="3910013"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dirty="0">
                <a:latin typeface="Arial" panose="020B0604020202020204" pitchFamily="34" charset="0"/>
              </a:rPr>
              <a:t>Colorado Secretary of State                  Summer 2023</a:t>
            </a:r>
          </a:p>
        </p:txBody>
      </p:sp>
      <p:sp>
        <p:nvSpPr>
          <p:cNvPr id="36869" name="Slide Number Placeholder 4">
            <a:extLst>
              <a:ext uri="{FF2B5EF4-FFF2-40B4-BE49-F238E27FC236}">
                <a16:creationId xmlns:a16="http://schemas.microsoft.com/office/drawing/2014/main" id="{47394FE8-18A2-39F6-92DB-792580A909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50888" indent="-287338">
              <a:defRPr>
                <a:solidFill>
                  <a:schemeClr val="tx1"/>
                </a:solidFill>
                <a:latin typeface="Verdana" panose="020B0604030504040204" pitchFamily="34" charset="0"/>
              </a:defRPr>
            </a:lvl2pPr>
            <a:lvl3pPr marL="1154113" indent="-228600">
              <a:defRPr>
                <a:solidFill>
                  <a:schemeClr val="tx1"/>
                </a:solidFill>
                <a:latin typeface="Verdana" panose="020B0604030504040204" pitchFamily="34" charset="0"/>
              </a:defRPr>
            </a:lvl3pPr>
            <a:lvl4pPr marL="1617663" indent="-228600">
              <a:defRPr>
                <a:solidFill>
                  <a:schemeClr val="tx1"/>
                </a:solidFill>
                <a:latin typeface="Verdana" panose="020B0604030504040204" pitchFamily="34" charset="0"/>
              </a:defRPr>
            </a:lvl4pPr>
            <a:lvl5pPr marL="2081213" indent="-228600">
              <a:defRPr>
                <a:solidFill>
                  <a:schemeClr val="tx1"/>
                </a:solidFill>
                <a:latin typeface="Verdana" panose="020B0604030504040204" pitchFamily="34" charset="0"/>
              </a:defRPr>
            </a:lvl5pPr>
            <a:lvl6pPr marL="2538413" indent="-228600" eaLnBrk="0" fontAlgn="base" hangingPunct="0">
              <a:spcBef>
                <a:spcPct val="0"/>
              </a:spcBef>
              <a:spcAft>
                <a:spcPct val="0"/>
              </a:spcAft>
              <a:defRPr>
                <a:solidFill>
                  <a:schemeClr val="tx1"/>
                </a:solidFill>
                <a:latin typeface="Verdana" panose="020B0604030504040204" pitchFamily="34" charset="0"/>
              </a:defRPr>
            </a:lvl6pPr>
            <a:lvl7pPr marL="2995613" indent="-228600" eaLnBrk="0" fontAlgn="base" hangingPunct="0">
              <a:spcBef>
                <a:spcPct val="0"/>
              </a:spcBef>
              <a:spcAft>
                <a:spcPct val="0"/>
              </a:spcAft>
              <a:defRPr>
                <a:solidFill>
                  <a:schemeClr val="tx1"/>
                </a:solidFill>
                <a:latin typeface="Verdana" panose="020B0604030504040204" pitchFamily="34" charset="0"/>
              </a:defRPr>
            </a:lvl7pPr>
            <a:lvl8pPr marL="3452813" indent="-228600" eaLnBrk="0" fontAlgn="base" hangingPunct="0">
              <a:spcBef>
                <a:spcPct val="0"/>
              </a:spcBef>
              <a:spcAft>
                <a:spcPct val="0"/>
              </a:spcAft>
              <a:defRPr>
                <a:solidFill>
                  <a:schemeClr val="tx1"/>
                </a:solidFill>
                <a:latin typeface="Verdana" panose="020B0604030504040204" pitchFamily="34" charset="0"/>
              </a:defRPr>
            </a:lvl8pPr>
            <a:lvl9pPr marL="3910013" indent="-228600" eaLnBrk="0" fontAlgn="base" hangingPunct="0">
              <a:spcBef>
                <a:spcPct val="0"/>
              </a:spcBef>
              <a:spcAft>
                <a:spcPct val="0"/>
              </a:spcAft>
              <a:defRPr>
                <a:solidFill>
                  <a:schemeClr val="tx1"/>
                </a:solidFill>
                <a:latin typeface="Verdana" panose="020B0604030504040204" pitchFamily="34" charset="0"/>
              </a:defRPr>
            </a:lvl9pPr>
          </a:lstStyle>
          <a:p>
            <a:fld id="{CEDB8565-C0F9-4E27-BF3C-020C79C53BFA}" type="slidenum">
              <a:rPr lang="en-US" altLang="en-US" smtClean="0">
                <a:latin typeface="Arial" panose="020B0604020202020204" pitchFamily="34" charset="0"/>
              </a:rPr>
              <a:pPr/>
              <a:t>24</a:t>
            </a:fld>
            <a:endParaRPr lang="en-US" altLang="en-US"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8C58B554-21B6-B6EC-302E-7BD4CA633F54}"/>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B9828BD3-EE2A-18F2-AF73-582419422E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8916" name="Footer Placeholder 3">
            <a:extLst>
              <a:ext uri="{FF2B5EF4-FFF2-40B4-BE49-F238E27FC236}">
                <a16:creationId xmlns:a16="http://schemas.microsoft.com/office/drawing/2014/main" id="{F0BE50F5-8517-5832-01AB-AAA3D6F711B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50888" indent="-287338">
              <a:defRPr>
                <a:solidFill>
                  <a:schemeClr val="tx1"/>
                </a:solidFill>
                <a:latin typeface="Verdana" panose="020B0604030504040204" pitchFamily="34" charset="0"/>
              </a:defRPr>
            </a:lvl2pPr>
            <a:lvl3pPr marL="1154113" indent="-228600">
              <a:defRPr>
                <a:solidFill>
                  <a:schemeClr val="tx1"/>
                </a:solidFill>
                <a:latin typeface="Verdana" panose="020B0604030504040204" pitchFamily="34" charset="0"/>
              </a:defRPr>
            </a:lvl3pPr>
            <a:lvl4pPr marL="1617663" indent="-228600">
              <a:defRPr>
                <a:solidFill>
                  <a:schemeClr val="tx1"/>
                </a:solidFill>
                <a:latin typeface="Verdana" panose="020B0604030504040204" pitchFamily="34" charset="0"/>
              </a:defRPr>
            </a:lvl4pPr>
            <a:lvl5pPr marL="2081213" indent="-228600">
              <a:defRPr>
                <a:solidFill>
                  <a:schemeClr val="tx1"/>
                </a:solidFill>
                <a:latin typeface="Verdana" panose="020B0604030504040204" pitchFamily="34" charset="0"/>
              </a:defRPr>
            </a:lvl5pPr>
            <a:lvl6pPr marL="2538413" indent="-228600" eaLnBrk="0" fontAlgn="base" hangingPunct="0">
              <a:spcBef>
                <a:spcPct val="0"/>
              </a:spcBef>
              <a:spcAft>
                <a:spcPct val="0"/>
              </a:spcAft>
              <a:defRPr>
                <a:solidFill>
                  <a:schemeClr val="tx1"/>
                </a:solidFill>
                <a:latin typeface="Verdana" panose="020B0604030504040204" pitchFamily="34" charset="0"/>
              </a:defRPr>
            </a:lvl6pPr>
            <a:lvl7pPr marL="2995613" indent="-228600" eaLnBrk="0" fontAlgn="base" hangingPunct="0">
              <a:spcBef>
                <a:spcPct val="0"/>
              </a:spcBef>
              <a:spcAft>
                <a:spcPct val="0"/>
              </a:spcAft>
              <a:defRPr>
                <a:solidFill>
                  <a:schemeClr val="tx1"/>
                </a:solidFill>
                <a:latin typeface="Verdana" panose="020B0604030504040204" pitchFamily="34" charset="0"/>
              </a:defRPr>
            </a:lvl7pPr>
            <a:lvl8pPr marL="3452813" indent="-228600" eaLnBrk="0" fontAlgn="base" hangingPunct="0">
              <a:spcBef>
                <a:spcPct val="0"/>
              </a:spcBef>
              <a:spcAft>
                <a:spcPct val="0"/>
              </a:spcAft>
              <a:defRPr>
                <a:solidFill>
                  <a:schemeClr val="tx1"/>
                </a:solidFill>
                <a:latin typeface="Verdana" panose="020B0604030504040204" pitchFamily="34" charset="0"/>
              </a:defRPr>
            </a:lvl8pPr>
            <a:lvl9pPr marL="3910013"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dirty="0">
                <a:latin typeface="Arial" panose="020B0604020202020204" pitchFamily="34" charset="0"/>
              </a:rPr>
              <a:t>Colorado Secretary of State                  Summer 2023</a:t>
            </a:r>
          </a:p>
        </p:txBody>
      </p:sp>
      <p:sp>
        <p:nvSpPr>
          <p:cNvPr id="38917" name="Slide Number Placeholder 4">
            <a:extLst>
              <a:ext uri="{FF2B5EF4-FFF2-40B4-BE49-F238E27FC236}">
                <a16:creationId xmlns:a16="http://schemas.microsoft.com/office/drawing/2014/main" id="{6065556B-9FB1-C053-94FC-ECBEB21679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50888" indent="-287338">
              <a:defRPr>
                <a:solidFill>
                  <a:schemeClr val="tx1"/>
                </a:solidFill>
                <a:latin typeface="Verdana" panose="020B0604030504040204" pitchFamily="34" charset="0"/>
              </a:defRPr>
            </a:lvl2pPr>
            <a:lvl3pPr marL="1154113" indent="-228600">
              <a:defRPr>
                <a:solidFill>
                  <a:schemeClr val="tx1"/>
                </a:solidFill>
                <a:latin typeface="Verdana" panose="020B0604030504040204" pitchFamily="34" charset="0"/>
              </a:defRPr>
            </a:lvl3pPr>
            <a:lvl4pPr marL="1617663" indent="-228600">
              <a:defRPr>
                <a:solidFill>
                  <a:schemeClr val="tx1"/>
                </a:solidFill>
                <a:latin typeface="Verdana" panose="020B0604030504040204" pitchFamily="34" charset="0"/>
              </a:defRPr>
            </a:lvl4pPr>
            <a:lvl5pPr marL="2081213" indent="-228600">
              <a:defRPr>
                <a:solidFill>
                  <a:schemeClr val="tx1"/>
                </a:solidFill>
                <a:latin typeface="Verdana" panose="020B0604030504040204" pitchFamily="34" charset="0"/>
              </a:defRPr>
            </a:lvl5pPr>
            <a:lvl6pPr marL="2538413" indent="-228600" eaLnBrk="0" fontAlgn="base" hangingPunct="0">
              <a:spcBef>
                <a:spcPct val="0"/>
              </a:spcBef>
              <a:spcAft>
                <a:spcPct val="0"/>
              </a:spcAft>
              <a:defRPr>
                <a:solidFill>
                  <a:schemeClr val="tx1"/>
                </a:solidFill>
                <a:latin typeface="Verdana" panose="020B0604030504040204" pitchFamily="34" charset="0"/>
              </a:defRPr>
            </a:lvl6pPr>
            <a:lvl7pPr marL="2995613" indent="-228600" eaLnBrk="0" fontAlgn="base" hangingPunct="0">
              <a:spcBef>
                <a:spcPct val="0"/>
              </a:spcBef>
              <a:spcAft>
                <a:spcPct val="0"/>
              </a:spcAft>
              <a:defRPr>
                <a:solidFill>
                  <a:schemeClr val="tx1"/>
                </a:solidFill>
                <a:latin typeface="Verdana" panose="020B0604030504040204" pitchFamily="34" charset="0"/>
              </a:defRPr>
            </a:lvl7pPr>
            <a:lvl8pPr marL="3452813" indent="-228600" eaLnBrk="0" fontAlgn="base" hangingPunct="0">
              <a:spcBef>
                <a:spcPct val="0"/>
              </a:spcBef>
              <a:spcAft>
                <a:spcPct val="0"/>
              </a:spcAft>
              <a:defRPr>
                <a:solidFill>
                  <a:schemeClr val="tx1"/>
                </a:solidFill>
                <a:latin typeface="Verdana" panose="020B0604030504040204" pitchFamily="34" charset="0"/>
              </a:defRPr>
            </a:lvl8pPr>
            <a:lvl9pPr marL="3910013" indent="-228600" eaLnBrk="0" fontAlgn="base" hangingPunct="0">
              <a:spcBef>
                <a:spcPct val="0"/>
              </a:spcBef>
              <a:spcAft>
                <a:spcPct val="0"/>
              </a:spcAft>
              <a:defRPr>
                <a:solidFill>
                  <a:schemeClr val="tx1"/>
                </a:solidFill>
                <a:latin typeface="Verdana" panose="020B0604030504040204" pitchFamily="34" charset="0"/>
              </a:defRPr>
            </a:lvl9pPr>
          </a:lstStyle>
          <a:p>
            <a:fld id="{BA385AEB-F67A-4886-A456-A62997C4C3A2}" type="slidenum">
              <a:rPr lang="en-US" altLang="en-US" smtClean="0">
                <a:latin typeface="Arial" panose="020B0604020202020204" pitchFamily="34" charset="0"/>
              </a:rPr>
              <a:pPr/>
              <a:t>25</a:t>
            </a:fld>
            <a:endParaRPr lang="en-US" altLang="en-US" dirty="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9B0AC439-591F-BA6E-407A-37D19D1C8950}"/>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1E6F23E1-A21D-1BFA-0D6F-2B2DD40CC0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0964" name="Footer Placeholder 3">
            <a:extLst>
              <a:ext uri="{FF2B5EF4-FFF2-40B4-BE49-F238E27FC236}">
                <a16:creationId xmlns:a16="http://schemas.microsoft.com/office/drawing/2014/main" id="{38FB3D9E-083D-A401-D5C8-976B44768F9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50888" indent="-287338">
              <a:defRPr>
                <a:solidFill>
                  <a:schemeClr val="tx1"/>
                </a:solidFill>
                <a:latin typeface="Verdana" panose="020B0604030504040204" pitchFamily="34" charset="0"/>
              </a:defRPr>
            </a:lvl2pPr>
            <a:lvl3pPr marL="1154113" indent="-228600">
              <a:defRPr>
                <a:solidFill>
                  <a:schemeClr val="tx1"/>
                </a:solidFill>
                <a:latin typeface="Verdana" panose="020B0604030504040204" pitchFamily="34" charset="0"/>
              </a:defRPr>
            </a:lvl3pPr>
            <a:lvl4pPr marL="1617663" indent="-228600">
              <a:defRPr>
                <a:solidFill>
                  <a:schemeClr val="tx1"/>
                </a:solidFill>
                <a:latin typeface="Verdana" panose="020B0604030504040204" pitchFamily="34" charset="0"/>
              </a:defRPr>
            </a:lvl4pPr>
            <a:lvl5pPr marL="2081213" indent="-228600">
              <a:defRPr>
                <a:solidFill>
                  <a:schemeClr val="tx1"/>
                </a:solidFill>
                <a:latin typeface="Verdana" panose="020B0604030504040204" pitchFamily="34" charset="0"/>
              </a:defRPr>
            </a:lvl5pPr>
            <a:lvl6pPr marL="2538413" indent="-228600" eaLnBrk="0" fontAlgn="base" hangingPunct="0">
              <a:spcBef>
                <a:spcPct val="0"/>
              </a:spcBef>
              <a:spcAft>
                <a:spcPct val="0"/>
              </a:spcAft>
              <a:defRPr>
                <a:solidFill>
                  <a:schemeClr val="tx1"/>
                </a:solidFill>
                <a:latin typeface="Verdana" panose="020B0604030504040204" pitchFamily="34" charset="0"/>
              </a:defRPr>
            </a:lvl6pPr>
            <a:lvl7pPr marL="2995613" indent="-228600" eaLnBrk="0" fontAlgn="base" hangingPunct="0">
              <a:spcBef>
                <a:spcPct val="0"/>
              </a:spcBef>
              <a:spcAft>
                <a:spcPct val="0"/>
              </a:spcAft>
              <a:defRPr>
                <a:solidFill>
                  <a:schemeClr val="tx1"/>
                </a:solidFill>
                <a:latin typeface="Verdana" panose="020B0604030504040204" pitchFamily="34" charset="0"/>
              </a:defRPr>
            </a:lvl7pPr>
            <a:lvl8pPr marL="3452813" indent="-228600" eaLnBrk="0" fontAlgn="base" hangingPunct="0">
              <a:spcBef>
                <a:spcPct val="0"/>
              </a:spcBef>
              <a:spcAft>
                <a:spcPct val="0"/>
              </a:spcAft>
              <a:defRPr>
                <a:solidFill>
                  <a:schemeClr val="tx1"/>
                </a:solidFill>
                <a:latin typeface="Verdana" panose="020B0604030504040204" pitchFamily="34" charset="0"/>
              </a:defRPr>
            </a:lvl8pPr>
            <a:lvl9pPr marL="3910013"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dirty="0">
                <a:latin typeface="Arial" panose="020B0604020202020204" pitchFamily="34" charset="0"/>
              </a:rPr>
              <a:t>Colorado Secretary of State                  Summer 2023</a:t>
            </a:r>
          </a:p>
        </p:txBody>
      </p:sp>
      <p:sp>
        <p:nvSpPr>
          <p:cNvPr id="40965" name="Slide Number Placeholder 4">
            <a:extLst>
              <a:ext uri="{FF2B5EF4-FFF2-40B4-BE49-F238E27FC236}">
                <a16:creationId xmlns:a16="http://schemas.microsoft.com/office/drawing/2014/main" id="{B5E3695E-2629-57C7-E327-2209141C3E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50888" indent="-287338">
              <a:defRPr>
                <a:solidFill>
                  <a:schemeClr val="tx1"/>
                </a:solidFill>
                <a:latin typeface="Verdana" panose="020B0604030504040204" pitchFamily="34" charset="0"/>
              </a:defRPr>
            </a:lvl2pPr>
            <a:lvl3pPr marL="1154113" indent="-228600">
              <a:defRPr>
                <a:solidFill>
                  <a:schemeClr val="tx1"/>
                </a:solidFill>
                <a:latin typeface="Verdana" panose="020B0604030504040204" pitchFamily="34" charset="0"/>
              </a:defRPr>
            </a:lvl3pPr>
            <a:lvl4pPr marL="1617663" indent="-228600">
              <a:defRPr>
                <a:solidFill>
                  <a:schemeClr val="tx1"/>
                </a:solidFill>
                <a:latin typeface="Verdana" panose="020B0604030504040204" pitchFamily="34" charset="0"/>
              </a:defRPr>
            </a:lvl4pPr>
            <a:lvl5pPr marL="2081213" indent="-228600">
              <a:defRPr>
                <a:solidFill>
                  <a:schemeClr val="tx1"/>
                </a:solidFill>
                <a:latin typeface="Verdana" panose="020B0604030504040204" pitchFamily="34" charset="0"/>
              </a:defRPr>
            </a:lvl5pPr>
            <a:lvl6pPr marL="2538413" indent="-228600" eaLnBrk="0" fontAlgn="base" hangingPunct="0">
              <a:spcBef>
                <a:spcPct val="0"/>
              </a:spcBef>
              <a:spcAft>
                <a:spcPct val="0"/>
              </a:spcAft>
              <a:defRPr>
                <a:solidFill>
                  <a:schemeClr val="tx1"/>
                </a:solidFill>
                <a:latin typeface="Verdana" panose="020B0604030504040204" pitchFamily="34" charset="0"/>
              </a:defRPr>
            </a:lvl6pPr>
            <a:lvl7pPr marL="2995613" indent="-228600" eaLnBrk="0" fontAlgn="base" hangingPunct="0">
              <a:spcBef>
                <a:spcPct val="0"/>
              </a:spcBef>
              <a:spcAft>
                <a:spcPct val="0"/>
              </a:spcAft>
              <a:defRPr>
                <a:solidFill>
                  <a:schemeClr val="tx1"/>
                </a:solidFill>
                <a:latin typeface="Verdana" panose="020B0604030504040204" pitchFamily="34" charset="0"/>
              </a:defRPr>
            </a:lvl7pPr>
            <a:lvl8pPr marL="3452813" indent="-228600" eaLnBrk="0" fontAlgn="base" hangingPunct="0">
              <a:spcBef>
                <a:spcPct val="0"/>
              </a:spcBef>
              <a:spcAft>
                <a:spcPct val="0"/>
              </a:spcAft>
              <a:defRPr>
                <a:solidFill>
                  <a:schemeClr val="tx1"/>
                </a:solidFill>
                <a:latin typeface="Verdana" panose="020B0604030504040204" pitchFamily="34" charset="0"/>
              </a:defRPr>
            </a:lvl8pPr>
            <a:lvl9pPr marL="3910013" indent="-228600" eaLnBrk="0" fontAlgn="base" hangingPunct="0">
              <a:spcBef>
                <a:spcPct val="0"/>
              </a:spcBef>
              <a:spcAft>
                <a:spcPct val="0"/>
              </a:spcAft>
              <a:defRPr>
                <a:solidFill>
                  <a:schemeClr val="tx1"/>
                </a:solidFill>
                <a:latin typeface="Verdana" panose="020B0604030504040204" pitchFamily="34" charset="0"/>
              </a:defRPr>
            </a:lvl9pPr>
          </a:lstStyle>
          <a:p>
            <a:fld id="{673AF89C-489E-4D4D-9D39-AA68C43B780B}" type="slidenum">
              <a:rPr lang="en-US" altLang="en-US" smtClean="0">
                <a:latin typeface="Arial" panose="020B0604020202020204" pitchFamily="34" charset="0"/>
              </a:rPr>
              <a:pPr/>
              <a:t>26</a:t>
            </a:fld>
            <a:endParaRPr lang="en-US"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4158609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3531070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3168000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35428"/>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431510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43200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1115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42873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617365"/>
            <a:ext cx="5181600" cy="35595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617365"/>
            <a:ext cx="5181600" cy="35595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9235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3323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892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853968"/>
            <a:ext cx="3932237" cy="1003533"/>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1853968"/>
            <a:ext cx="6172200" cy="400708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860646"/>
            <a:ext cx="3932237" cy="30083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04440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656825"/>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1656825"/>
            <a:ext cx="6172200" cy="420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3257026"/>
            <a:ext cx="3932237" cy="261196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26341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2151383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293785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3976475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1374453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4274248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754209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473455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502283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0968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88" r:id="rId5"/>
    <p:sldLayoutId id="2147483693" r:id="rId6"/>
    <p:sldLayoutId id="2147483689" r:id="rId7"/>
    <p:sldLayoutId id="2147483690" r:id="rId8"/>
    <p:sldLayoutId id="2147483691" r:id="rId9"/>
    <p:sldLayoutId id="2147483692" r:id="rId10"/>
    <p:sldLayoutId id="2147483694" r:id="rId11"/>
  </p:sldLayoutIdLst>
  <p:hf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527976"/>
            <a:ext cx="10515600" cy="9100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617364"/>
            <a:ext cx="10515600" cy="39512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0"/>
            <a:ext cx="12192000" cy="13485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olorado Secretary of State logo"/>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38200" y="202462"/>
            <a:ext cx="4270080" cy="943664"/>
          </a:xfrm>
          <a:prstGeom prst="rect">
            <a:avLst/>
          </a:prstGeom>
        </p:spPr>
      </p:pic>
    </p:spTree>
    <p:extLst>
      <p:ext uri="{BB962C8B-B14F-4D97-AF65-F5344CB8AC3E}">
        <p14:creationId xmlns:p14="http://schemas.microsoft.com/office/powerpoint/2010/main" val="3693794398"/>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sos.state.co.us/pubs/elections/CampaignFinance/forms/LLC_sample_aff_stmt.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s://www.coloradosos.gov/pubs/elections/CampaignFinance/files/DisclaimerStatementsGuidance.pdf" TargetMode="External"/><Relationship Id="rId2" Type="http://schemas.openxmlformats.org/officeDocument/2006/relationships/hyperlink" Target="https://www.fcc.gov/media/policy/statutes-and-rules-candidate-appearances-advertising"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fcc.gov/media/policy/statutes-and-rules-candidate-appearances-advertising#sponsorship1212" TargetMode="External"/><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jpe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w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mailto:CPFcomplaints@coloradosos.gov"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coloradosos.gov/pubs/elections/CampaignFinance/forms/CPF_COMP.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hyperlink" Target="mailto:CPFHelp@coloradosos.gov" TargetMode="External"/><Relationship Id="rId2" Type="http://schemas.openxmlformats.org/officeDocument/2006/relationships/image" Target="../media/image2.jpg"/><Relationship Id="rId1" Type="http://schemas.openxmlformats.org/officeDocument/2006/relationships/slideLayout" Target="../slideLayouts/slideLayout15.xml"/><Relationship Id="rId4" Type="http://schemas.openxmlformats.org/officeDocument/2006/relationships/hyperlink" Target="mailto:CPFcomplaints@coloradosos.gov"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tracer.sos.colorado.gov/PublicSite/homepage.aspx" TargetMode="External"/><Relationship Id="rId2" Type="http://schemas.openxmlformats.org/officeDocument/2006/relationships/hyperlink" Target="https://www.coloradosos.gov/pubs/elections/CampaignFinance/home.html" TargetMode="External"/><Relationship Id="rId1" Type="http://schemas.openxmlformats.org/officeDocument/2006/relationships/slideLayout" Target="../slideLayouts/slideLayout2.xml"/><Relationship Id="rId4" Type="http://schemas.openxmlformats.org/officeDocument/2006/relationships/hyperlink" Target="https://www.sos.state.co.us/pubs/elections/CampaignFinance/files/CPFManual.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tracer.sos.colorado.gov/PublicSite/WebTraining.aspx" TargetMode="External"/><Relationship Id="rId2" Type="http://schemas.openxmlformats.org/officeDocument/2006/relationships/hyperlink" Target="https://www.coloradosos.gov/pubs/elections/CampaignFinance/training.html" TargetMode="External"/><Relationship Id="rId1" Type="http://schemas.openxmlformats.org/officeDocument/2006/relationships/slideLayout" Target="../slideLayouts/slideLayout2.xml"/><Relationship Id="rId5" Type="http://schemas.openxmlformats.org/officeDocument/2006/relationships/hyperlink" Target="mailto:CPFhelp@coloradosos.gov" TargetMode="External"/><Relationship Id="rId4" Type="http://schemas.openxmlformats.org/officeDocument/2006/relationships/hyperlink" Target="https://www.coloradosos.gov/pubs/elections/CampaignFinance/lawnChairChats.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coloradosos.gov/pubs/elections/CampaignFinance/calendars/2025/schoolBoard.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2FD095-97AE-2779-E24E-A3F77626EE05}"/>
              </a:ext>
            </a:extLst>
          </p:cNvPr>
          <p:cNvSpPr>
            <a:spLocks noGrp="1"/>
          </p:cNvSpPr>
          <p:nvPr>
            <p:ph type="title"/>
          </p:nvPr>
        </p:nvSpPr>
        <p:spPr>
          <a:xfrm>
            <a:off x="272573" y="1835743"/>
            <a:ext cx="4416425" cy="2000775"/>
          </a:xfrm>
        </p:spPr>
        <p:txBody>
          <a:bodyPr>
            <a:normAutofit fontScale="90000"/>
          </a:bodyPr>
          <a:lstStyle/>
          <a:p>
            <a:pPr>
              <a:lnSpc>
                <a:spcPct val="125000"/>
              </a:lnSpc>
            </a:pPr>
            <a:r>
              <a:rPr lang="en-US" cap="all" dirty="0">
                <a:latin typeface="Source Sans Pro" panose="020B0503030403020204" pitchFamily="34" charset="0"/>
                <a:ea typeface="Source Sans Pro" panose="020B0503030403020204" pitchFamily="34" charset="0"/>
              </a:rPr>
              <a:t>Presentation for Colorado Association of School Boards (CASB)</a:t>
            </a:r>
            <a:endParaRPr lang="en-US" dirty="0">
              <a:latin typeface="Source Sans Pro" panose="020B0503030403020204" pitchFamily="34" charset="0"/>
              <a:ea typeface="Source Sans Pro" panose="020B0503030403020204" pitchFamily="34" charset="0"/>
            </a:endParaRPr>
          </a:p>
        </p:txBody>
      </p:sp>
      <p:pic>
        <p:nvPicPr>
          <p:cNvPr id="10" name="Picture Placeholder 9">
            <a:extLst>
              <a:ext uri="{FF2B5EF4-FFF2-40B4-BE49-F238E27FC236}">
                <a16:creationId xmlns:a16="http://schemas.microsoft.com/office/drawing/2014/main" id="{177C17A3-D5C5-C2A4-B468-DB25EC8C5989}"/>
              </a:ext>
              <a:ext uri="{C183D7F6-B498-43B3-948B-1728B52AA6E4}">
                <adec:decorative xmlns:adec="http://schemas.microsoft.com/office/drawing/2017/decorative" val="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4595" b="4595"/>
          <a:stretch>
            <a:fillRect/>
          </a:stretch>
        </p:blipFill>
        <p:spPr>
          <a:xfrm>
            <a:off x="5180012" y="1664763"/>
            <a:ext cx="6172200" cy="4204225"/>
          </a:xfrm>
        </p:spPr>
      </p:pic>
      <p:sp>
        <p:nvSpPr>
          <p:cNvPr id="8" name="Text Placeholder 7">
            <a:extLst>
              <a:ext uri="{FF2B5EF4-FFF2-40B4-BE49-F238E27FC236}">
                <a16:creationId xmlns:a16="http://schemas.microsoft.com/office/drawing/2014/main" id="{80A1F149-1BE9-198E-38BF-6D6A03C5A2FA}"/>
              </a:ext>
            </a:extLst>
          </p:cNvPr>
          <p:cNvSpPr>
            <a:spLocks noGrp="1"/>
          </p:cNvSpPr>
          <p:nvPr>
            <p:ph type="body" sz="half" idx="2"/>
          </p:nvPr>
        </p:nvSpPr>
        <p:spPr>
          <a:xfrm>
            <a:off x="514666" y="4175761"/>
            <a:ext cx="3932237" cy="2000774"/>
          </a:xfrm>
        </p:spPr>
        <p:txBody>
          <a:bodyPr>
            <a:normAutofit fontScale="92500" lnSpcReduction="10000"/>
          </a:bodyPr>
          <a:lstStyle/>
          <a:p>
            <a:pPr>
              <a:lnSpc>
                <a:spcPct val="125000"/>
              </a:lnSpc>
            </a:pPr>
            <a:r>
              <a:rPr lang="en-US" sz="2400" dirty="0">
                <a:latin typeface="Source Sans Pro" panose="020B0503030403020204" pitchFamily="34" charset="0"/>
                <a:ea typeface="Source Sans Pro" panose="020B0503030403020204" pitchFamily="34" charset="0"/>
              </a:rPr>
              <a:t>February 21, 2025</a:t>
            </a:r>
          </a:p>
          <a:p>
            <a:pPr>
              <a:lnSpc>
                <a:spcPct val="125000"/>
              </a:lnSpc>
            </a:pPr>
            <a:endParaRPr lang="en-US" sz="2400" dirty="0">
              <a:latin typeface="Source Sans Pro" panose="020B0503030403020204" pitchFamily="34" charset="0"/>
              <a:ea typeface="Source Sans Pro" panose="020B0503030403020204" pitchFamily="34" charset="0"/>
            </a:endParaRPr>
          </a:p>
          <a:p>
            <a:pPr>
              <a:lnSpc>
                <a:spcPct val="125000"/>
              </a:lnSpc>
            </a:pPr>
            <a:r>
              <a:rPr lang="en-US" sz="2400" dirty="0">
                <a:latin typeface="Source Sans Pro" panose="020B0503030403020204" pitchFamily="34" charset="0"/>
                <a:ea typeface="Source Sans Pro" panose="020B0503030403020204" pitchFamily="34" charset="0"/>
              </a:rPr>
              <a:t>Kristine Reynolds</a:t>
            </a:r>
          </a:p>
          <a:p>
            <a:pPr>
              <a:lnSpc>
                <a:spcPct val="125000"/>
              </a:lnSpc>
            </a:pPr>
            <a:r>
              <a:rPr lang="en-US" sz="2400" dirty="0">
                <a:latin typeface="Source Sans Pro" panose="020B0503030403020204" pitchFamily="34" charset="0"/>
                <a:ea typeface="Source Sans Pro" panose="020B0503030403020204" pitchFamily="34" charset="0"/>
              </a:rPr>
              <a:t>Campaign Finance Trainer</a:t>
            </a:r>
          </a:p>
        </p:txBody>
      </p:sp>
    </p:spTree>
    <p:extLst>
      <p:ext uri="{BB962C8B-B14F-4D97-AF65-F5344CB8AC3E}">
        <p14:creationId xmlns:p14="http://schemas.microsoft.com/office/powerpoint/2010/main" val="3877835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064F82-A1F6-52E3-7525-FA9F2977538F}"/>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42D2C6C-0679-2E64-63B7-0AE0AFB8A607}"/>
              </a:ext>
              <a:ext uri="{C183D7F6-B498-43B3-948B-1728B52AA6E4}">
                <adec:decorative xmlns:adec="http://schemas.microsoft.com/office/drawing/2017/decorative" val="1"/>
              </a:ext>
            </a:extLst>
          </p:cNvPr>
          <p:cNvPicPr>
            <a:picLocks noChangeAspect="1"/>
          </p:cNvPicPr>
          <p:nvPr/>
        </p:nvPicPr>
        <p:blipFill>
          <a:blip r:embed="rId2"/>
          <a:srcRect l="9838" r="4658" b="2"/>
          <a:stretch/>
        </p:blipFill>
        <p:spPr>
          <a:xfrm>
            <a:off x="800099" y="2281084"/>
            <a:ext cx="2415049" cy="2824419"/>
          </a:xfrm>
          <a:prstGeom prst="rect">
            <a:avLst/>
          </a:prstGeom>
        </p:spPr>
      </p:pic>
      <p:sp>
        <p:nvSpPr>
          <p:cNvPr id="2" name="Title 1">
            <a:extLst>
              <a:ext uri="{FF2B5EF4-FFF2-40B4-BE49-F238E27FC236}">
                <a16:creationId xmlns:a16="http://schemas.microsoft.com/office/drawing/2014/main" id="{528542FE-7401-419D-A8C0-5DC2284C7F37}"/>
              </a:ext>
            </a:extLst>
          </p:cNvPr>
          <p:cNvSpPr>
            <a:spLocks noGrp="1"/>
          </p:cNvSpPr>
          <p:nvPr>
            <p:ph type="title"/>
          </p:nvPr>
        </p:nvSpPr>
        <p:spPr>
          <a:xfrm>
            <a:off x="704088" y="914400"/>
            <a:ext cx="10780776" cy="640078"/>
          </a:xfrm>
        </p:spPr>
        <p:txBody>
          <a:bodyPr>
            <a:normAutofit/>
          </a:bodyPr>
          <a:lstStyle/>
          <a:p>
            <a:pPr>
              <a:lnSpc>
                <a:spcPct val="90000"/>
              </a:lnSpc>
            </a:pPr>
            <a:r>
              <a:rPr lang="en-US" sz="3200" b="1" dirty="0">
                <a:latin typeface="+mn-lt"/>
              </a:rPr>
              <a:t>Disclosure Report Due Dates - Continued</a:t>
            </a:r>
            <a:endParaRPr lang="en-US" sz="3200" dirty="0"/>
          </a:p>
        </p:txBody>
      </p:sp>
      <p:sp>
        <p:nvSpPr>
          <p:cNvPr id="3" name="Content Placeholder 2">
            <a:extLst>
              <a:ext uri="{FF2B5EF4-FFF2-40B4-BE49-F238E27FC236}">
                <a16:creationId xmlns:a16="http://schemas.microsoft.com/office/drawing/2014/main" id="{2E05BE0D-2D19-0856-62B7-6627BAEAFB79}"/>
              </a:ext>
            </a:extLst>
          </p:cNvPr>
          <p:cNvSpPr>
            <a:spLocks noGrp="1"/>
          </p:cNvSpPr>
          <p:nvPr>
            <p:ph idx="1"/>
          </p:nvPr>
        </p:nvSpPr>
        <p:spPr>
          <a:xfrm>
            <a:off x="4015247" y="1944624"/>
            <a:ext cx="7014752" cy="3913632"/>
          </a:xfrm>
        </p:spPr>
        <p:txBody>
          <a:bodyPr>
            <a:normAutofit/>
          </a:bodyPr>
          <a:lstStyle/>
          <a:p>
            <a:r>
              <a:rPr lang="en-US" altLang="en-US" sz="2400" dirty="0">
                <a:cs typeface="Arial" panose="020B0604020202020204" pitchFamily="34" charset="0"/>
              </a:rPr>
              <a:t>A frequent schedule is required during years when the candidate’s office is on the ballot. </a:t>
            </a:r>
          </a:p>
          <a:p>
            <a:r>
              <a:rPr lang="en-US" altLang="en-US" sz="2400" dirty="0">
                <a:cs typeface="Arial" panose="020B0604020202020204" pitchFamily="34" charset="0"/>
              </a:rPr>
              <a:t>During years when the candidate’s office is not on the ballot, reports are due quarterly.</a:t>
            </a:r>
          </a:p>
          <a:p>
            <a:r>
              <a:rPr lang="en-US" altLang="en-US" sz="2400" dirty="0">
                <a:cs typeface="Arial" panose="020B0604020202020204" pitchFamily="34" charset="0"/>
              </a:rPr>
              <a:t>Reports are filed electronically through TRACER and are timely if filed BEFORE MIDNIGHT on the due date.</a:t>
            </a:r>
          </a:p>
          <a:p>
            <a:pPr marL="0" indent="0">
              <a:buNone/>
            </a:pPr>
            <a:endParaRPr lang="en-US" altLang="en-US" dirty="0">
              <a:cs typeface="Arial" panose="020B0604020202020204" pitchFamily="34" charset="0"/>
            </a:endParaRPr>
          </a:p>
        </p:txBody>
      </p:sp>
      <p:cxnSp>
        <p:nvCxnSpPr>
          <p:cNvPr id="20" name="Straight Connector 19">
            <a:extLst>
              <a:ext uri="{FF2B5EF4-FFF2-40B4-BE49-F238E27FC236}">
                <a16:creationId xmlns:a16="http://schemas.microsoft.com/office/drawing/2014/main" id="{DD2C5D32-F3AB-467B-1AB6-2A9F325DA5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C789A19-8DE6-0288-6FC8-CD9836B3B241}"/>
              </a:ext>
            </a:extLst>
          </p:cNvPr>
          <p:cNvSpPr>
            <a:spLocks noGrp="1"/>
          </p:cNvSpPr>
          <p:nvPr>
            <p:ph type="sldNum" sz="quarter" idx="12"/>
          </p:nvPr>
        </p:nvSpPr>
        <p:spPr/>
        <p:txBody>
          <a:bodyPr/>
          <a:lstStyle/>
          <a:p>
            <a:fld id="{C3DB2ADC-AF19-4574-8C10-79B5B04FCA27}" type="slidenum">
              <a:rPr lang="en-US" smtClean="0"/>
              <a:t>10</a:t>
            </a:fld>
            <a:endParaRPr lang="en-US" dirty="0"/>
          </a:p>
        </p:txBody>
      </p:sp>
    </p:spTree>
    <p:extLst>
      <p:ext uri="{BB962C8B-B14F-4D97-AF65-F5344CB8AC3E}">
        <p14:creationId xmlns:p14="http://schemas.microsoft.com/office/powerpoint/2010/main" val="15754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D992D-53D3-9F0C-020C-323B76AACB7E}"/>
              </a:ext>
            </a:extLst>
          </p:cNvPr>
          <p:cNvSpPr>
            <a:spLocks noGrp="1"/>
          </p:cNvSpPr>
          <p:nvPr>
            <p:ph type="title"/>
          </p:nvPr>
        </p:nvSpPr>
        <p:spPr>
          <a:xfrm>
            <a:off x="704087" y="923926"/>
            <a:ext cx="6424299" cy="621792"/>
          </a:xfrm>
        </p:spPr>
        <p:txBody>
          <a:bodyPr>
            <a:normAutofit fontScale="90000"/>
          </a:bodyPr>
          <a:lstStyle/>
          <a:p>
            <a:r>
              <a:rPr lang="en-US" sz="3200" b="1" dirty="0"/>
              <a:t>supplemental reporting periods</a:t>
            </a:r>
          </a:p>
        </p:txBody>
      </p:sp>
      <p:sp>
        <p:nvSpPr>
          <p:cNvPr id="3" name="Content Placeholder 2">
            <a:extLst>
              <a:ext uri="{FF2B5EF4-FFF2-40B4-BE49-F238E27FC236}">
                <a16:creationId xmlns:a16="http://schemas.microsoft.com/office/drawing/2014/main" id="{EF461831-E3DF-8735-FF4C-617B3ECCC67B}"/>
              </a:ext>
            </a:extLst>
          </p:cNvPr>
          <p:cNvSpPr>
            <a:spLocks noGrp="1"/>
          </p:cNvSpPr>
          <p:nvPr>
            <p:ph idx="1"/>
          </p:nvPr>
        </p:nvSpPr>
        <p:spPr>
          <a:xfrm>
            <a:off x="704088" y="1545718"/>
            <a:ext cx="6424298" cy="4626863"/>
          </a:xfrm>
        </p:spPr>
        <p:txBody>
          <a:bodyPr>
            <a:normAutofit/>
          </a:bodyPr>
          <a:lstStyle/>
          <a:p>
            <a:r>
              <a:rPr lang="en-US" sz="2400" b="1" dirty="0"/>
              <a:t>September 5, 2025 </a:t>
            </a:r>
            <a:r>
              <a:rPr lang="en-US" sz="2400" dirty="0"/>
              <a:t>– Starts the 60-day Electioneering Communication period before the Biennial School Board Election and concludes on November 3, 2025. This information will be part of your standard reports.</a:t>
            </a:r>
          </a:p>
          <a:p>
            <a:r>
              <a:rPr lang="en-US" sz="2400" b="1" dirty="0"/>
              <a:t>October 5, 2025 </a:t>
            </a:r>
            <a:r>
              <a:rPr lang="en-US" sz="2400" dirty="0"/>
              <a:t>– Starts the 30-day period before the election for 24-Hour Major Contributor reports and concludes on November 3, 2025.  This is a separate report.  </a:t>
            </a:r>
          </a:p>
        </p:txBody>
      </p:sp>
      <p:pic>
        <p:nvPicPr>
          <p:cNvPr id="5" name="Picture 4" descr="Calendar">
            <a:extLst>
              <a:ext uri="{FF2B5EF4-FFF2-40B4-BE49-F238E27FC236}">
                <a16:creationId xmlns:a16="http://schemas.microsoft.com/office/drawing/2014/main" id="{FAD30E92-DE12-D623-72E5-CDE08F7B0B11}"/>
              </a:ext>
            </a:extLst>
          </p:cNvPr>
          <p:cNvPicPr>
            <a:picLocks noChangeAspect="1"/>
          </p:cNvPicPr>
          <p:nvPr/>
        </p:nvPicPr>
        <p:blipFill>
          <a:blip r:embed="rId2"/>
          <a:srcRect l="14587" r="29240" b="-2"/>
          <a:stretch/>
        </p:blipFill>
        <p:spPr>
          <a:xfrm>
            <a:off x="7344696" y="-1"/>
            <a:ext cx="4847303" cy="6857999"/>
          </a:xfrm>
          <a:prstGeom prst="rect">
            <a:avLst/>
          </a:prstGeom>
        </p:spPr>
      </p:pic>
      <p:sp>
        <p:nvSpPr>
          <p:cNvPr id="4" name="Slide Number Placeholder 3">
            <a:extLst>
              <a:ext uri="{FF2B5EF4-FFF2-40B4-BE49-F238E27FC236}">
                <a16:creationId xmlns:a16="http://schemas.microsoft.com/office/drawing/2014/main" id="{52A4FD6C-D8CE-FD90-90A2-8D033D02EE5E}"/>
              </a:ext>
            </a:extLst>
          </p:cNvPr>
          <p:cNvSpPr>
            <a:spLocks noGrp="1"/>
          </p:cNvSpPr>
          <p:nvPr>
            <p:ph type="sldNum" sz="quarter" idx="12"/>
          </p:nvPr>
        </p:nvSpPr>
        <p:spPr/>
        <p:txBody>
          <a:bodyPr/>
          <a:lstStyle/>
          <a:p>
            <a:fld id="{C3DB2ADC-AF19-4574-8C10-79B5B04FCA27}" type="slidenum">
              <a:rPr lang="en-US" smtClean="0"/>
              <a:t>11</a:t>
            </a:fld>
            <a:endParaRPr lang="en-US" dirty="0"/>
          </a:p>
        </p:txBody>
      </p:sp>
    </p:spTree>
    <p:extLst>
      <p:ext uri="{BB962C8B-B14F-4D97-AF65-F5344CB8AC3E}">
        <p14:creationId xmlns:p14="http://schemas.microsoft.com/office/powerpoint/2010/main" val="2639263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3C76B8-2900-D793-A1C3-B1B0A4B6279A}"/>
              </a:ext>
            </a:extLst>
          </p:cNvPr>
          <p:cNvSpPr>
            <a:spLocks noGrp="1"/>
          </p:cNvSpPr>
          <p:nvPr>
            <p:ph type="title"/>
          </p:nvPr>
        </p:nvSpPr>
        <p:spPr>
          <a:xfrm>
            <a:off x="177800" y="1656825"/>
            <a:ext cx="3932237" cy="1161525"/>
          </a:xfrm>
        </p:spPr>
        <p:txBody>
          <a:bodyPr>
            <a:normAutofit/>
          </a:bodyPr>
          <a:lstStyle/>
          <a:p>
            <a:r>
              <a:rPr lang="en-US" sz="3600" b="1" dirty="0">
                <a:latin typeface="Source Sans Pro" panose="020B0503030403020204" pitchFamily="34" charset="0"/>
                <a:ea typeface="Source Sans Pro" panose="020B0503030403020204" pitchFamily="34" charset="0"/>
              </a:rPr>
              <a:t>DISCLOSURE REQUIREMENTS</a:t>
            </a:r>
          </a:p>
        </p:txBody>
      </p:sp>
      <p:pic>
        <p:nvPicPr>
          <p:cNvPr id="8" name="Picture Placeholder 7">
            <a:extLst>
              <a:ext uri="{FF2B5EF4-FFF2-40B4-BE49-F238E27FC236}">
                <a16:creationId xmlns:a16="http://schemas.microsoft.com/office/drawing/2014/main" id="{33DFBB11-EFF8-FEAB-54C5-44FE09877367}"/>
              </a:ext>
              <a:ext uri="{C183D7F6-B498-43B3-948B-1728B52AA6E4}">
                <adec:decorative xmlns:adec="http://schemas.microsoft.com/office/drawing/2017/decorative" val="1"/>
              </a:ext>
            </a:extLst>
          </p:cNvPr>
          <p:cNvPicPr>
            <a:picLocks noGrp="1" noChangeAspect="1"/>
          </p:cNvPicPr>
          <p:nvPr>
            <p:ph type="pic" idx="1"/>
          </p:nvPr>
        </p:nvPicPr>
        <p:blipFill>
          <a:blip r:embed="rId2"/>
          <a:srcRect l="3505" r="3505"/>
          <a:stretch>
            <a:fillRect/>
          </a:stretch>
        </p:blipFill>
        <p:spPr>
          <a:prstGeom prst="rect">
            <a:avLst/>
          </a:prstGeom>
        </p:spPr>
      </p:pic>
      <p:sp>
        <p:nvSpPr>
          <p:cNvPr id="6" name="Text Placeholder 5">
            <a:extLst>
              <a:ext uri="{FF2B5EF4-FFF2-40B4-BE49-F238E27FC236}">
                <a16:creationId xmlns:a16="http://schemas.microsoft.com/office/drawing/2014/main" id="{51203C54-073E-3987-4005-75BB44CCFBD0}"/>
              </a:ext>
            </a:extLst>
          </p:cNvPr>
          <p:cNvSpPr>
            <a:spLocks noGrp="1"/>
          </p:cNvSpPr>
          <p:nvPr>
            <p:ph type="body" sz="half" idx="2"/>
          </p:nvPr>
        </p:nvSpPr>
        <p:spPr>
          <a:xfrm>
            <a:off x="177800" y="3257026"/>
            <a:ext cx="4594225" cy="3169174"/>
          </a:xfrm>
        </p:spPr>
        <p:txBody>
          <a:bodyPr>
            <a:normAutofit/>
          </a:bodyPr>
          <a:lstStyle/>
          <a:p>
            <a:pPr marL="342900" indent="-34290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CONTRIBUTIONS</a:t>
            </a:r>
          </a:p>
          <a:p>
            <a:pPr marL="342900" indent="-34290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EXPENDITURES</a:t>
            </a:r>
          </a:p>
          <a:p>
            <a:pPr marL="342900" indent="-34290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SUPPLEMENT REPORTS</a:t>
            </a:r>
          </a:p>
          <a:p>
            <a:pPr marL="342900" indent="-34290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PAID FOR BY STATEMENTS</a:t>
            </a:r>
          </a:p>
          <a:p>
            <a:pPr marL="342900" indent="-34290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360048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93CB1B-A665-EF1C-BD6F-B28CBE2266C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20012" y="1620026"/>
            <a:ext cx="4777746" cy="4348974"/>
          </a:xfrm>
          <a:prstGeom prst="rect">
            <a:avLst/>
          </a:prstGeom>
        </p:spPr>
      </p:pic>
      <p:sp>
        <p:nvSpPr>
          <p:cNvPr id="2" name="Title 1">
            <a:extLst>
              <a:ext uri="{FF2B5EF4-FFF2-40B4-BE49-F238E27FC236}">
                <a16:creationId xmlns:a16="http://schemas.microsoft.com/office/drawing/2014/main" id="{1E1FE8C5-8BED-5B62-4298-CBA142A6F2F2}"/>
              </a:ext>
            </a:extLst>
          </p:cNvPr>
          <p:cNvSpPr>
            <a:spLocks noGrp="1"/>
          </p:cNvSpPr>
          <p:nvPr>
            <p:ph type="title"/>
          </p:nvPr>
        </p:nvSpPr>
        <p:spPr>
          <a:xfrm>
            <a:off x="700635" y="922096"/>
            <a:ext cx="10691265" cy="728904"/>
          </a:xfrm>
        </p:spPr>
        <p:txBody>
          <a:bodyPr>
            <a:normAutofit/>
          </a:bodyPr>
          <a:lstStyle/>
          <a:p>
            <a:r>
              <a:rPr lang="en-US" sz="3200" b="1" dirty="0"/>
              <a:t>Prohibited contributors &amp; contributions</a:t>
            </a:r>
          </a:p>
        </p:txBody>
      </p:sp>
      <p:sp>
        <p:nvSpPr>
          <p:cNvPr id="3" name="Content Placeholder 2">
            <a:extLst>
              <a:ext uri="{FF2B5EF4-FFF2-40B4-BE49-F238E27FC236}">
                <a16:creationId xmlns:a16="http://schemas.microsoft.com/office/drawing/2014/main" id="{B4FFC986-6606-2EEB-9E11-2D108734C844}"/>
              </a:ext>
            </a:extLst>
          </p:cNvPr>
          <p:cNvSpPr>
            <a:spLocks noGrp="1"/>
          </p:cNvSpPr>
          <p:nvPr>
            <p:ph idx="1"/>
          </p:nvPr>
        </p:nvSpPr>
        <p:spPr>
          <a:xfrm>
            <a:off x="700635" y="1772426"/>
            <a:ext cx="10691265" cy="4348974"/>
          </a:xfrm>
        </p:spPr>
        <p:txBody>
          <a:bodyPr numCol="2">
            <a:noAutofit/>
          </a:bodyPr>
          <a:lstStyle/>
          <a:p>
            <a:pPr eaLnBrk="1" hangingPunct="1"/>
            <a:r>
              <a:rPr lang="en-US" altLang="en-US" sz="2400" dirty="0"/>
              <a:t>Corporations (profit &amp; non-profit)</a:t>
            </a:r>
          </a:p>
          <a:p>
            <a:pPr eaLnBrk="1" hangingPunct="1"/>
            <a:r>
              <a:rPr lang="en-US" altLang="en-US" sz="2400" dirty="0"/>
              <a:t>Labor Organizations / Unions</a:t>
            </a:r>
          </a:p>
          <a:p>
            <a:pPr eaLnBrk="1" hangingPunct="1"/>
            <a:r>
              <a:rPr lang="en-US" altLang="en-US" sz="2400" dirty="0"/>
              <a:t>Foreign Citizens</a:t>
            </a:r>
          </a:p>
          <a:p>
            <a:pPr eaLnBrk="1" hangingPunct="1"/>
            <a:r>
              <a:rPr lang="en-US" altLang="en-US" sz="2400" dirty="0"/>
              <a:t>Foreign Governments</a:t>
            </a:r>
          </a:p>
          <a:p>
            <a:pPr eaLnBrk="1" hangingPunct="1"/>
            <a:r>
              <a:rPr lang="en-US" altLang="en-US" sz="2400" dirty="0"/>
              <a:t>Foreign Corporations</a:t>
            </a:r>
          </a:p>
          <a:p>
            <a:pPr eaLnBrk="1" hangingPunct="1"/>
            <a:r>
              <a:rPr lang="en-US" altLang="en-US" sz="2400" dirty="0"/>
              <a:t>Issue Committees</a:t>
            </a:r>
          </a:p>
          <a:p>
            <a:pPr eaLnBrk="1" hangingPunct="1"/>
            <a:r>
              <a:rPr lang="en-US" altLang="en-US" sz="2400" dirty="0"/>
              <a:t>Small-Scale Issue Committees</a:t>
            </a:r>
          </a:p>
          <a:p>
            <a:pPr eaLnBrk="1" hangingPunct="1"/>
            <a:r>
              <a:rPr lang="en-US" altLang="en-US" sz="2400" dirty="0"/>
              <a:t>Independent Expenditure Committees</a:t>
            </a:r>
          </a:p>
          <a:p>
            <a:pPr eaLnBrk="1" hangingPunct="1"/>
            <a:r>
              <a:rPr lang="en-US" altLang="en-US" sz="2400" dirty="0"/>
              <a:t>Other Candidate Committees</a:t>
            </a:r>
          </a:p>
          <a:p>
            <a:pPr eaLnBrk="1" hangingPunct="1"/>
            <a:r>
              <a:rPr lang="en-US" altLang="en-US" sz="2400" dirty="0"/>
              <a:t>Anonymous sources – contributions where the identity of the contributor is unknown or not all the required information is provided</a:t>
            </a:r>
          </a:p>
        </p:txBody>
      </p:sp>
      <p:sp>
        <p:nvSpPr>
          <p:cNvPr id="5" name="Slide Number Placeholder 4">
            <a:extLst>
              <a:ext uri="{FF2B5EF4-FFF2-40B4-BE49-F238E27FC236}">
                <a16:creationId xmlns:a16="http://schemas.microsoft.com/office/drawing/2014/main" id="{61B61DF3-1667-9F19-0AF6-CAA5BC8EEC8F}"/>
              </a:ext>
            </a:extLst>
          </p:cNvPr>
          <p:cNvSpPr>
            <a:spLocks noGrp="1"/>
          </p:cNvSpPr>
          <p:nvPr>
            <p:ph type="sldNum" sz="quarter" idx="12"/>
          </p:nvPr>
        </p:nvSpPr>
        <p:spPr/>
        <p:txBody>
          <a:bodyPr/>
          <a:lstStyle/>
          <a:p>
            <a:fld id="{C3DB2ADC-AF19-4574-8C10-79B5B04FCA27}" type="slidenum">
              <a:rPr lang="en-US" smtClean="0"/>
              <a:t>13</a:t>
            </a:fld>
            <a:endParaRPr lang="en-US" dirty="0"/>
          </a:p>
        </p:txBody>
      </p:sp>
    </p:spTree>
    <p:extLst>
      <p:ext uri="{BB962C8B-B14F-4D97-AF65-F5344CB8AC3E}">
        <p14:creationId xmlns:p14="http://schemas.microsoft.com/office/powerpoint/2010/main" val="978156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E53615EE-C559-4E03-999B-5477F1626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85464D73-EC80-43C4-BB2F-9655F6E1F0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FB03A8F-6114-4C92-B337-6D698FDFF3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5A2DAA2-A6E8-95D2-5437-956E0539E09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21228" t="37763" r="2" b="2"/>
          <a:stretch/>
        </p:blipFill>
        <p:spPr>
          <a:xfrm flipH="1">
            <a:off x="9525000" y="3766320"/>
            <a:ext cx="2540000" cy="1519500"/>
          </a:xfrm>
          <a:prstGeom prst="rect">
            <a:avLst/>
          </a:prstGeom>
        </p:spPr>
      </p:pic>
      <p:pic>
        <p:nvPicPr>
          <p:cNvPr id="14" name="Picture 13">
            <a:extLst>
              <a:ext uri="{FF2B5EF4-FFF2-40B4-BE49-F238E27FC236}">
                <a16:creationId xmlns:a16="http://schemas.microsoft.com/office/drawing/2014/main" id="{09A164E4-3A53-D199-7101-5D956F360FD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9353" r="2140"/>
          <a:stretch/>
        </p:blipFill>
        <p:spPr>
          <a:xfrm>
            <a:off x="9256347" y="1028624"/>
            <a:ext cx="2667808" cy="2260676"/>
          </a:xfrm>
          <a:prstGeom prst="rect">
            <a:avLst/>
          </a:prstGeom>
        </p:spPr>
      </p:pic>
      <p:sp>
        <p:nvSpPr>
          <p:cNvPr id="2" name="Title 1">
            <a:extLst>
              <a:ext uri="{FF2B5EF4-FFF2-40B4-BE49-F238E27FC236}">
                <a16:creationId xmlns:a16="http://schemas.microsoft.com/office/drawing/2014/main" id="{24AA0E3B-D23D-65F6-AA2D-9DA6B62BC57F}"/>
              </a:ext>
            </a:extLst>
          </p:cNvPr>
          <p:cNvSpPr>
            <a:spLocks noGrp="1"/>
          </p:cNvSpPr>
          <p:nvPr>
            <p:ph type="title"/>
          </p:nvPr>
        </p:nvSpPr>
        <p:spPr>
          <a:xfrm>
            <a:off x="700086" y="83739"/>
            <a:ext cx="10691813" cy="578798"/>
          </a:xfrm>
        </p:spPr>
        <p:txBody>
          <a:bodyPr>
            <a:noAutofit/>
          </a:bodyPr>
          <a:lstStyle/>
          <a:p>
            <a:r>
              <a:rPr lang="en-US" sz="3200" b="1" dirty="0"/>
              <a:t>Contributions</a:t>
            </a:r>
          </a:p>
        </p:txBody>
      </p:sp>
      <p:sp>
        <p:nvSpPr>
          <p:cNvPr id="3" name="Content Placeholder 2">
            <a:extLst>
              <a:ext uri="{FF2B5EF4-FFF2-40B4-BE49-F238E27FC236}">
                <a16:creationId xmlns:a16="http://schemas.microsoft.com/office/drawing/2014/main" id="{1DA32F25-7834-F8BB-D825-22192D31D1AD}"/>
              </a:ext>
            </a:extLst>
          </p:cNvPr>
          <p:cNvSpPr>
            <a:spLocks noGrp="1"/>
          </p:cNvSpPr>
          <p:nvPr>
            <p:ph idx="1"/>
          </p:nvPr>
        </p:nvSpPr>
        <p:spPr>
          <a:xfrm>
            <a:off x="700087" y="909642"/>
            <a:ext cx="8356700" cy="5605458"/>
          </a:xfrm>
        </p:spPr>
        <p:txBody>
          <a:bodyPr>
            <a:noAutofit/>
          </a:bodyPr>
          <a:lstStyle/>
          <a:p>
            <a:pPr marL="285750" lvl="0" indent="-285750">
              <a:lnSpc>
                <a:spcPct val="110000"/>
              </a:lnSpc>
              <a:buFont typeface="Arial" panose="020B0604020202020204" pitchFamily="34" charset="0"/>
              <a:buChar char="•"/>
            </a:pPr>
            <a:r>
              <a:rPr lang="en-US" dirty="0"/>
              <a:t>Must report all – including those under $20 (a.k.a. Non-Itemized)</a:t>
            </a:r>
          </a:p>
          <a:p>
            <a:pPr marL="285750" lvl="0" indent="-285750">
              <a:lnSpc>
                <a:spcPct val="110000"/>
              </a:lnSpc>
              <a:buFont typeface="Arial" panose="020B0604020202020204" pitchFamily="34" charset="0"/>
              <a:buChar char="•"/>
            </a:pPr>
            <a:r>
              <a:rPr lang="en-US" dirty="0"/>
              <a:t>$20 or more</a:t>
            </a:r>
            <a:r>
              <a:rPr lang="en-US" baseline="0" dirty="0"/>
              <a:t> (aggregated or one-time)</a:t>
            </a:r>
            <a:r>
              <a:rPr lang="en-US" dirty="0"/>
              <a:t>, within a reporting period, must be itemized with:</a:t>
            </a:r>
          </a:p>
          <a:p>
            <a:pPr marL="742950" lvl="1" indent="-285750">
              <a:lnSpc>
                <a:spcPct val="110000"/>
              </a:lnSpc>
              <a:buFont typeface="Arial" panose="020B0604020202020204" pitchFamily="34" charset="0"/>
              <a:buChar char="•"/>
            </a:pPr>
            <a:r>
              <a:rPr lang="en-US" sz="2000" dirty="0"/>
              <a:t>Contributor’s name &amp; address, and</a:t>
            </a:r>
          </a:p>
          <a:p>
            <a:pPr marL="742950" lvl="1" indent="-285750">
              <a:lnSpc>
                <a:spcPct val="110000"/>
              </a:lnSpc>
              <a:buFont typeface="Arial" panose="020B0604020202020204" pitchFamily="34" charset="0"/>
              <a:buChar char="•"/>
            </a:pPr>
            <a:r>
              <a:rPr lang="en-US" sz="2000" dirty="0"/>
              <a:t>Occupation &amp; Employer, if from a natural person &amp; the contribution is $100 or more</a:t>
            </a:r>
          </a:p>
          <a:p>
            <a:pPr marL="285750" marR="0" lvl="0" indent="-285750"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dirty="0"/>
              <a:t>No cash or coin contributions over $100</a:t>
            </a:r>
          </a:p>
          <a:p>
            <a:pPr marL="285750" lvl="0" indent="-285750">
              <a:lnSpc>
                <a:spcPct val="110000"/>
              </a:lnSpc>
              <a:buFont typeface="Arial" panose="020B0604020202020204" pitchFamily="34" charset="0"/>
              <a:buChar char="•"/>
            </a:pPr>
            <a:r>
              <a:rPr lang="en-US" dirty="0"/>
              <a:t>Use Fair Market Value to report non-monetary</a:t>
            </a:r>
            <a:r>
              <a:rPr lang="en-US" baseline="0" dirty="0"/>
              <a:t> (in-kind) contributions</a:t>
            </a:r>
          </a:p>
          <a:p>
            <a:pPr marL="285750" lvl="0" indent="-285750">
              <a:lnSpc>
                <a:spcPct val="110000"/>
              </a:lnSpc>
              <a:buFont typeface="Arial" panose="020B0604020202020204" pitchFamily="34" charset="0"/>
              <a:buChar char="•"/>
            </a:pPr>
            <a:r>
              <a:rPr lang="en-US" dirty="0"/>
              <a:t>Anonymous contributions may not be kept and must be donated to an IRS recognized charity or sent to the State Treasurer’s office within 30 days of receipt. (CPF Rule 10.8)</a:t>
            </a:r>
          </a:p>
          <a:p>
            <a:pPr marL="285750" lvl="0" indent="-285750">
              <a:lnSpc>
                <a:spcPct val="110000"/>
              </a:lnSpc>
              <a:buFont typeface="Arial" panose="020B0604020202020204" pitchFamily="34" charset="0"/>
              <a:buChar char="•"/>
            </a:pPr>
            <a:r>
              <a:rPr lang="en-US" dirty="0"/>
              <a:t>Select “Candidate” as the contributor</a:t>
            </a:r>
            <a:r>
              <a:rPr lang="en-US" baseline="0" dirty="0"/>
              <a:t> type when a </a:t>
            </a:r>
            <a:r>
              <a:rPr lang="en-US" dirty="0"/>
              <a:t>candidate contributes/loans </a:t>
            </a:r>
            <a:r>
              <a:rPr lang="en-US" u="sng" dirty="0"/>
              <a:t>to their own committee</a:t>
            </a:r>
            <a:endParaRPr lang="en-US" altLang="en-US" u="sng" dirty="0"/>
          </a:p>
        </p:txBody>
      </p:sp>
      <p:sp>
        <p:nvSpPr>
          <p:cNvPr id="4" name="Slide Number Placeholder 3">
            <a:extLst>
              <a:ext uri="{FF2B5EF4-FFF2-40B4-BE49-F238E27FC236}">
                <a16:creationId xmlns:a16="http://schemas.microsoft.com/office/drawing/2014/main" id="{0030A8B4-6DF3-35D5-78D7-DBDC10ACAF32}"/>
              </a:ext>
            </a:extLst>
          </p:cNvPr>
          <p:cNvSpPr>
            <a:spLocks noGrp="1"/>
          </p:cNvSpPr>
          <p:nvPr>
            <p:ph type="sldNum" sz="quarter" idx="12"/>
          </p:nvPr>
        </p:nvSpPr>
        <p:spPr/>
        <p:txBody>
          <a:bodyPr/>
          <a:lstStyle/>
          <a:p>
            <a:fld id="{C3DB2ADC-AF19-4574-8C10-79B5B04FCA27}" type="slidenum">
              <a:rPr lang="en-US" smtClean="0"/>
              <a:t>14</a:t>
            </a:fld>
            <a:endParaRPr lang="en-US" dirty="0"/>
          </a:p>
        </p:txBody>
      </p:sp>
    </p:spTree>
    <p:extLst>
      <p:ext uri="{BB962C8B-B14F-4D97-AF65-F5344CB8AC3E}">
        <p14:creationId xmlns:p14="http://schemas.microsoft.com/office/powerpoint/2010/main" val="4286687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E254A-BCF8-38A2-F9A2-EC4485279B40}"/>
              </a:ext>
            </a:extLst>
          </p:cNvPr>
          <p:cNvSpPr>
            <a:spLocks noGrp="1"/>
          </p:cNvSpPr>
          <p:nvPr>
            <p:ph type="title"/>
          </p:nvPr>
        </p:nvSpPr>
        <p:spPr>
          <a:xfrm>
            <a:off x="700088" y="769696"/>
            <a:ext cx="10691265" cy="970204"/>
          </a:xfrm>
        </p:spPr>
        <p:txBody>
          <a:bodyPr>
            <a:noAutofit/>
          </a:bodyPr>
          <a:lstStyle/>
          <a:p>
            <a:r>
              <a:rPr lang="en-US" sz="3200" b="1" dirty="0"/>
              <a:t>school district director candidate committee – contribution limits</a:t>
            </a:r>
          </a:p>
        </p:txBody>
      </p:sp>
      <p:graphicFrame>
        <p:nvGraphicFramePr>
          <p:cNvPr id="4" name="Content Placeholder 3" descr="The table is divided in half. Left-side lists possible contributors.  The right-side provides how much each contributor may contribute.">
            <a:extLst>
              <a:ext uri="{FF2B5EF4-FFF2-40B4-BE49-F238E27FC236}">
                <a16:creationId xmlns:a16="http://schemas.microsoft.com/office/drawing/2014/main" id="{46ECE059-A210-2CDC-37C1-ED1DCB2184AE}"/>
              </a:ext>
            </a:extLst>
          </p:cNvPr>
          <p:cNvGraphicFramePr>
            <a:graphicFrameLocks noGrp="1"/>
          </p:cNvGraphicFramePr>
          <p:nvPr>
            <p:ph idx="1"/>
            <p:extLst>
              <p:ext uri="{D42A27DB-BD31-4B8C-83A1-F6EECF244321}">
                <p14:modId xmlns:p14="http://schemas.microsoft.com/office/powerpoint/2010/main" val="1588290143"/>
              </p:ext>
            </p:extLst>
          </p:nvPr>
        </p:nvGraphicFramePr>
        <p:xfrm>
          <a:off x="699541" y="1885950"/>
          <a:ext cx="10699979" cy="4628579"/>
        </p:xfrm>
        <a:graphic>
          <a:graphicData uri="http://schemas.openxmlformats.org/drawingml/2006/table">
            <a:tbl>
              <a:tblPr firstRow="1" bandRow="1">
                <a:tableStyleId>{10A1B5D5-9B99-4C35-A422-299274C87663}</a:tableStyleId>
              </a:tblPr>
              <a:tblGrid>
                <a:gridCol w="5345906">
                  <a:extLst>
                    <a:ext uri="{9D8B030D-6E8A-4147-A177-3AD203B41FA5}">
                      <a16:colId xmlns:a16="http://schemas.microsoft.com/office/drawing/2014/main" val="3839019398"/>
                    </a:ext>
                  </a:extLst>
                </a:gridCol>
                <a:gridCol w="5354073">
                  <a:extLst>
                    <a:ext uri="{9D8B030D-6E8A-4147-A177-3AD203B41FA5}">
                      <a16:colId xmlns:a16="http://schemas.microsoft.com/office/drawing/2014/main" val="2856541203"/>
                    </a:ext>
                  </a:extLst>
                </a:gridCol>
              </a:tblGrid>
              <a:tr h="370840">
                <a:tc>
                  <a:txBody>
                    <a:bodyPr/>
                    <a:lstStyle/>
                    <a:p>
                      <a:r>
                        <a:rPr lang="en-US" sz="2400" dirty="0"/>
                        <a:t>Contributor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US" sz="2400" dirty="0"/>
                        <a:t>Contribution Limit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956904723"/>
                  </a:ext>
                </a:extLst>
              </a:tr>
              <a:tr h="370840">
                <a:tc>
                  <a:txBody>
                    <a:bodyPr/>
                    <a:lstStyle/>
                    <a:p>
                      <a:pPr marL="342900" indent="-342900">
                        <a:lnSpc>
                          <a:spcPct val="125000"/>
                        </a:lnSpc>
                        <a:buFont typeface="Arial" panose="020B0604020202020204" pitchFamily="34" charset="0"/>
                        <a:buChar char="•"/>
                      </a:pPr>
                      <a:r>
                        <a:rPr lang="en-US" sz="2400" dirty="0"/>
                        <a:t>Individual (Natural Person)</a:t>
                      </a:r>
                    </a:p>
                    <a:p>
                      <a:pPr marL="342900" indent="-342900">
                        <a:lnSpc>
                          <a:spcPct val="125000"/>
                        </a:lnSpc>
                        <a:buFont typeface="Arial" panose="020B0604020202020204" pitchFamily="34" charset="0"/>
                        <a:buChar char="•"/>
                      </a:pPr>
                      <a:r>
                        <a:rPr lang="en-US" sz="2400" dirty="0"/>
                        <a:t>Political Committee</a:t>
                      </a:r>
                    </a:p>
                    <a:p>
                      <a:pPr marL="342900" indent="-342900">
                        <a:lnSpc>
                          <a:spcPct val="125000"/>
                        </a:lnSpc>
                        <a:buFont typeface="Arial" panose="020B0604020202020204" pitchFamily="34" charset="0"/>
                        <a:buChar char="•"/>
                      </a:pPr>
                      <a:r>
                        <a:rPr lang="en-US" sz="2400" dirty="0"/>
                        <a:t>LLC or Business Entity (other than a corporation)</a:t>
                      </a:r>
                    </a:p>
                    <a:p>
                      <a:pPr marL="342900" indent="-342900">
                        <a:lnSpc>
                          <a:spcPct val="125000"/>
                        </a:lnSpc>
                        <a:buFont typeface="Arial" panose="020B0604020202020204" pitchFamily="34" charset="0"/>
                        <a:buChar char="•"/>
                      </a:pPr>
                      <a:r>
                        <a:rPr lang="en-US" sz="2400" dirty="0"/>
                        <a:t>Federal PAC</a:t>
                      </a:r>
                    </a:p>
                    <a:p>
                      <a:pPr marL="342900" indent="-342900">
                        <a:lnSpc>
                          <a:spcPct val="125000"/>
                        </a:lnSpc>
                        <a:buFont typeface="Arial" panose="020B0604020202020204" pitchFamily="34" charset="0"/>
                        <a:buChar char="•"/>
                      </a:pPr>
                      <a:r>
                        <a:rPr lang="en-US" sz="2400" dirty="0"/>
                        <a:t>Political Party</a:t>
                      </a:r>
                    </a:p>
                    <a:p>
                      <a:pPr marL="0" indent="0">
                        <a:lnSpc>
                          <a:spcPct val="125000"/>
                        </a:lnSpc>
                        <a:buFont typeface="Arial" panose="020B0604020202020204" pitchFamily="34" charset="0"/>
                        <a:buNone/>
                      </a:pPr>
                      <a:r>
                        <a:rPr lang="en-US" sz="2400" dirty="0"/>
                        <a:t>Note:  Other permissible contributors are treated like an Individual for limits.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5000"/>
                        </a:lnSpc>
                      </a:pPr>
                      <a:r>
                        <a:rPr lang="en-US" sz="2400" dirty="0"/>
                        <a:t>$2,500 </a:t>
                      </a:r>
                    </a:p>
                    <a:p>
                      <a:r>
                        <a:rPr lang="en-US" sz="2400" dirty="0"/>
                        <a:t>For the entire Election Cycle</a:t>
                      </a:r>
                    </a:p>
                    <a:p>
                      <a:endParaRPr lang="en-US" sz="2400" dirty="0"/>
                    </a:p>
                    <a:p>
                      <a:r>
                        <a:rPr lang="en-US" sz="2400" dirty="0"/>
                        <a:t>Note: There is no limit for how much a candidate may contribute / loan to their own candidate committee.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9733632"/>
                  </a:ext>
                </a:extLst>
              </a:tr>
              <a:tr h="370840">
                <a:tc>
                  <a:txBody>
                    <a:bodyPr/>
                    <a:lstStyle/>
                    <a:p>
                      <a:r>
                        <a:rPr lang="en-US" sz="2400" dirty="0"/>
                        <a:t>Small Donor Committee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$25,000 For the entire Election Cycle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4672645"/>
                  </a:ext>
                </a:extLst>
              </a:tr>
            </a:tbl>
          </a:graphicData>
        </a:graphic>
      </p:graphicFrame>
      <p:sp>
        <p:nvSpPr>
          <p:cNvPr id="3" name="Slide Number Placeholder 2">
            <a:extLst>
              <a:ext uri="{FF2B5EF4-FFF2-40B4-BE49-F238E27FC236}">
                <a16:creationId xmlns:a16="http://schemas.microsoft.com/office/drawing/2014/main" id="{BE08052C-A6DA-3EF3-6665-4EE8F458A031}"/>
              </a:ext>
            </a:extLst>
          </p:cNvPr>
          <p:cNvSpPr>
            <a:spLocks noGrp="1"/>
          </p:cNvSpPr>
          <p:nvPr>
            <p:ph type="sldNum" sz="quarter" idx="12"/>
          </p:nvPr>
        </p:nvSpPr>
        <p:spPr/>
        <p:txBody>
          <a:bodyPr/>
          <a:lstStyle/>
          <a:p>
            <a:fld id="{C3DB2ADC-AF19-4574-8C10-79B5B04FCA27}" type="slidenum">
              <a:rPr lang="en-US" smtClean="0"/>
              <a:t>15</a:t>
            </a:fld>
            <a:endParaRPr lang="en-US" dirty="0"/>
          </a:p>
        </p:txBody>
      </p:sp>
    </p:spTree>
    <p:extLst>
      <p:ext uri="{BB962C8B-B14F-4D97-AF65-F5344CB8AC3E}">
        <p14:creationId xmlns:p14="http://schemas.microsoft.com/office/powerpoint/2010/main" val="3816750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83B6F-7849-5B72-0EC3-26EC9D1FBE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C38FB0-FF30-65CB-2116-9758D4B923D8}"/>
              </a:ext>
            </a:extLst>
          </p:cNvPr>
          <p:cNvSpPr>
            <a:spLocks noGrp="1"/>
          </p:cNvSpPr>
          <p:nvPr>
            <p:ph type="title"/>
          </p:nvPr>
        </p:nvSpPr>
        <p:spPr>
          <a:xfrm>
            <a:off x="700634" y="736600"/>
            <a:ext cx="10691265" cy="728904"/>
          </a:xfrm>
        </p:spPr>
        <p:txBody>
          <a:bodyPr>
            <a:normAutofit/>
          </a:bodyPr>
          <a:lstStyle/>
          <a:p>
            <a:r>
              <a:rPr lang="en-US" sz="3200" b="1" dirty="0"/>
              <a:t>Limited Liability company (LLC) Contributions</a:t>
            </a:r>
          </a:p>
        </p:txBody>
      </p:sp>
      <p:sp>
        <p:nvSpPr>
          <p:cNvPr id="3" name="Content Placeholder 2">
            <a:extLst>
              <a:ext uri="{FF2B5EF4-FFF2-40B4-BE49-F238E27FC236}">
                <a16:creationId xmlns:a16="http://schemas.microsoft.com/office/drawing/2014/main" id="{D9406430-F14F-BD36-AC97-DC36565EE1D7}"/>
              </a:ext>
            </a:extLst>
          </p:cNvPr>
          <p:cNvSpPr>
            <a:spLocks noGrp="1"/>
          </p:cNvSpPr>
          <p:nvPr>
            <p:ph idx="1"/>
          </p:nvPr>
        </p:nvSpPr>
        <p:spPr>
          <a:xfrm>
            <a:off x="700633" y="1465504"/>
            <a:ext cx="10691265" cy="4744796"/>
          </a:xfrm>
        </p:spPr>
        <p:txBody>
          <a:bodyPr numCol="2">
            <a:noAutofit/>
          </a:bodyPr>
          <a:lstStyle/>
          <a:p>
            <a:r>
              <a:rPr lang="en-US" altLang="en-US" sz="2400" dirty="0"/>
              <a:t>LLC contributions are allowed if:</a:t>
            </a:r>
          </a:p>
          <a:p>
            <a:pPr lvl="1"/>
            <a:r>
              <a:rPr lang="en-US" altLang="en-US" sz="2400" dirty="0"/>
              <a:t>All the LLC members are permissible contributors, </a:t>
            </a:r>
          </a:p>
          <a:p>
            <a:pPr lvl="1"/>
            <a:r>
              <a:rPr lang="en-US" altLang="en-US" sz="2400" dirty="0"/>
              <a:t>The LLC’s shares are NOT publicly traded, </a:t>
            </a:r>
          </a:p>
          <a:p>
            <a:pPr lvl="1"/>
            <a:r>
              <a:rPr lang="en-US" altLang="en-US" sz="2400" dirty="0"/>
              <a:t>The LLC does not file their taxes like a corporation. </a:t>
            </a:r>
          </a:p>
          <a:p>
            <a:pPr lvl="1"/>
            <a:r>
              <a:rPr lang="en-US" altLang="en-US" sz="2400" dirty="0"/>
              <a:t>See the training manual for more details on LLC contributions and how to report them.</a:t>
            </a:r>
          </a:p>
          <a:p>
            <a:r>
              <a:rPr lang="en-US" altLang="en-US" sz="2400" dirty="0"/>
              <a:t>LLC contributions must include an affirmation form that the LLC knows the contribution is permissible (see website for a sample </a:t>
            </a:r>
            <a:r>
              <a:rPr lang="en-US" altLang="en-US" sz="2400" dirty="0">
                <a:hlinkClick r:id="rId2"/>
              </a:rPr>
              <a:t>form</a:t>
            </a:r>
            <a:r>
              <a:rPr lang="en-US" altLang="en-US" sz="2400" dirty="0"/>
              <a:t>)</a:t>
            </a:r>
          </a:p>
          <a:p>
            <a:r>
              <a:rPr lang="en-US" altLang="en-US" sz="2400" dirty="0"/>
              <a:t>Must be itemized on report regardless of the amount contributed</a:t>
            </a:r>
          </a:p>
          <a:p>
            <a:r>
              <a:rPr lang="en-US" altLang="en-US" sz="2400" dirty="0"/>
              <a:t>For detailed requirements, please review 1-45-103.7 of the Colorado Revised Statutes (C.R.S.)</a:t>
            </a:r>
          </a:p>
        </p:txBody>
      </p:sp>
      <p:sp>
        <p:nvSpPr>
          <p:cNvPr id="4" name="Slide Number Placeholder 3">
            <a:extLst>
              <a:ext uri="{FF2B5EF4-FFF2-40B4-BE49-F238E27FC236}">
                <a16:creationId xmlns:a16="http://schemas.microsoft.com/office/drawing/2014/main" id="{AF34FA0A-39E3-2938-E162-5B48DA6A934B}"/>
              </a:ext>
            </a:extLst>
          </p:cNvPr>
          <p:cNvSpPr>
            <a:spLocks noGrp="1"/>
          </p:cNvSpPr>
          <p:nvPr>
            <p:ph type="sldNum" sz="quarter" idx="12"/>
          </p:nvPr>
        </p:nvSpPr>
        <p:spPr/>
        <p:txBody>
          <a:bodyPr/>
          <a:lstStyle/>
          <a:p>
            <a:fld id="{C3DB2ADC-AF19-4574-8C10-79B5B04FCA27}" type="slidenum">
              <a:rPr lang="en-US" smtClean="0"/>
              <a:t>16</a:t>
            </a:fld>
            <a:endParaRPr lang="en-US" dirty="0"/>
          </a:p>
        </p:txBody>
      </p:sp>
    </p:spTree>
    <p:extLst>
      <p:ext uri="{BB962C8B-B14F-4D97-AF65-F5344CB8AC3E}">
        <p14:creationId xmlns:p14="http://schemas.microsoft.com/office/powerpoint/2010/main" val="1024673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12F6DC-5EDA-A37E-B826-2770903A4186}"/>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E19928F2-F4F2-8BE8-F592-64C2013A3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CEA0CD9C-EB46-AEEC-68B5-B80C62200C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8817F56-411D-5D90-0DBD-D671F62CF3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C633B58-3E54-BB4E-1D23-F0F86E189EB2}"/>
              </a:ext>
            </a:extLst>
          </p:cNvPr>
          <p:cNvSpPr>
            <a:spLocks noGrp="1"/>
          </p:cNvSpPr>
          <p:nvPr>
            <p:ph type="title"/>
          </p:nvPr>
        </p:nvSpPr>
        <p:spPr>
          <a:xfrm>
            <a:off x="700086" y="83739"/>
            <a:ext cx="10691813" cy="578798"/>
          </a:xfrm>
        </p:spPr>
        <p:txBody>
          <a:bodyPr>
            <a:noAutofit/>
          </a:bodyPr>
          <a:lstStyle/>
          <a:p>
            <a:r>
              <a:rPr lang="en-US" sz="3200" b="1" dirty="0"/>
              <a:t>expenditures</a:t>
            </a:r>
          </a:p>
        </p:txBody>
      </p:sp>
      <p:sp>
        <p:nvSpPr>
          <p:cNvPr id="3" name="Content Placeholder 2">
            <a:extLst>
              <a:ext uri="{FF2B5EF4-FFF2-40B4-BE49-F238E27FC236}">
                <a16:creationId xmlns:a16="http://schemas.microsoft.com/office/drawing/2014/main" id="{6B242196-12A6-5C79-89D7-9572CD5196A1}"/>
              </a:ext>
            </a:extLst>
          </p:cNvPr>
          <p:cNvSpPr>
            <a:spLocks noGrp="1"/>
          </p:cNvSpPr>
          <p:nvPr>
            <p:ph idx="1"/>
          </p:nvPr>
        </p:nvSpPr>
        <p:spPr>
          <a:xfrm>
            <a:off x="800100" y="706442"/>
            <a:ext cx="11151571" cy="5605458"/>
          </a:xfrm>
        </p:spPr>
        <p:txBody>
          <a:bodyPr>
            <a:noAutofit/>
          </a:bodyPr>
          <a:lstStyle/>
          <a:p>
            <a:pPr marL="285750" lvl="0" indent="-285750">
              <a:buFont typeface="Arial" panose="020B0604020202020204" pitchFamily="34" charset="0"/>
              <a:buChar char="•"/>
            </a:pPr>
            <a:r>
              <a:rPr lang="en-US" dirty="0"/>
              <a:t>Must report all – including those under $20 (a.k.a. Non-Itemized)</a:t>
            </a:r>
          </a:p>
          <a:p>
            <a:pPr marL="285750" lvl="0" indent="-285750">
              <a:buFont typeface="Arial" panose="020B0604020202020204" pitchFamily="34" charset="0"/>
              <a:buChar char="•"/>
            </a:pPr>
            <a:r>
              <a:rPr lang="en-US" dirty="0"/>
              <a:t>$20 or more (aggregated or one-time), within a reporting period, must be itemized</a:t>
            </a:r>
          </a:p>
          <a:p>
            <a:pPr marL="742950" lvl="1" indent="-285750">
              <a:buFont typeface="Arial" panose="020B0604020202020204" pitchFamily="34" charset="0"/>
              <a:buChar char="•"/>
            </a:pPr>
            <a:r>
              <a:rPr lang="en-US" sz="2000" dirty="0"/>
              <a:t>Itemized means listing: </a:t>
            </a:r>
          </a:p>
          <a:p>
            <a:pPr marL="1200150" lvl="2" indent="-285750">
              <a:buFont typeface="Arial" panose="020B0604020202020204" pitchFamily="34" charset="0"/>
              <a:buChar char="•"/>
            </a:pPr>
            <a:r>
              <a:rPr lang="en-US" sz="2000" dirty="0"/>
              <a:t>Name &amp; address to whom payment was made</a:t>
            </a:r>
          </a:p>
          <a:p>
            <a:pPr marL="1200150" lvl="2" indent="-285750">
              <a:buFont typeface="Arial" panose="020B0604020202020204" pitchFamily="34" charset="0"/>
              <a:buChar char="•"/>
            </a:pPr>
            <a:r>
              <a:rPr lang="en-US" sz="2000" dirty="0"/>
              <a:t>Purpose of expenditure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 cash or coin expenditures over $100</a:t>
            </a:r>
          </a:p>
          <a:p>
            <a:pPr marL="285750" lvl="0" indent="-285750">
              <a:buFont typeface="Arial" panose="020B0604020202020204" pitchFamily="34" charset="0"/>
              <a:buChar char="•"/>
            </a:pPr>
            <a:r>
              <a:rPr lang="en-US" altLang="en-US" baseline="0" dirty="0"/>
              <a:t>An expenditure is made when:</a:t>
            </a:r>
          </a:p>
          <a:p>
            <a:pPr marL="742950" lvl="1" indent="-285750">
              <a:buFont typeface="Arial" panose="020B0604020202020204" pitchFamily="34" charset="0"/>
              <a:buChar char="•"/>
            </a:pPr>
            <a:r>
              <a:rPr lang="en-US" sz="2000" dirty="0"/>
              <a:t>The actual spending occurs </a:t>
            </a:r>
            <a:r>
              <a:rPr lang="en-US" sz="2000" b="1" i="1" dirty="0"/>
              <a:t>OR</a:t>
            </a:r>
          </a:p>
          <a:p>
            <a:pPr marL="742950" lvl="1" indent="-285750" algn="l">
              <a:buFont typeface="Arial" panose="020B0604020202020204" pitchFamily="34" charset="0"/>
              <a:buChar char="•"/>
            </a:pPr>
            <a:r>
              <a:rPr lang="en-US" sz="2000" dirty="0"/>
              <a:t>A</a:t>
            </a:r>
            <a:r>
              <a:rPr lang="en-US" sz="2000" baseline="0" dirty="0"/>
              <a:t> contractual agreement has been made and the amount is known - </a:t>
            </a:r>
            <a:r>
              <a:rPr lang="en-US" sz="2000" b="1" i="1" u="sng" baseline="0" dirty="0">
                <a:effectLst/>
              </a:rPr>
              <a:t>Whichever comes first</a:t>
            </a:r>
            <a:endParaRPr lang="en-US" sz="2000" b="1" i="1" u="sng" baseline="0" dirty="0"/>
          </a:p>
          <a:p>
            <a:pPr marL="285750" indent="-285750"/>
            <a:r>
              <a:rPr lang="en-US" dirty="0"/>
              <a:t>The law does not provide</a:t>
            </a:r>
            <a:r>
              <a:rPr lang="en-US" baseline="0" dirty="0"/>
              <a:t> a list of permissible or prohibited types of expenditures.  Funds can’t be used for personal purposes except as outline by 1-45-103.7(6.5), C.R.S. by candidates for reasonable and necessary child / dependent care expenses.</a:t>
            </a:r>
            <a:endParaRPr lang="en-US" b="1" i="0" dirty="0"/>
          </a:p>
        </p:txBody>
      </p:sp>
      <p:pic>
        <p:nvPicPr>
          <p:cNvPr id="8" name="Picture 7" descr="Pile of credit cards">
            <a:extLst>
              <a:ext uri="{FF2B5EF4-FFF2-40B4-BE49-F238E27FC236}">
                <a16:creationId xmlns:a16="http://schemas.microsoft.com/office/drawing/2014/main" id="{32F6271B-D11C-0E0E-678E-4A6E87E9A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1107" y="1921946"/>
            <a:ext cx="2758156" cy="1838322"/>
          </a:xfrm>
          <a:prstGeom prst="rect">
            <a:avLst/>
          </a:prstGeom>
        </p:spPr>
      </p:pic>
      <p:sp>
        <p:nvSpPr>
          <p:cNvPr id="4" name="Slide Number Placeholder 3">
            <a:extLst>
              <a:ext uri="{FF2B5EF4-FFF2-40B4-BE49-F238E27FC236}">
                <a16:creationId xmlns:a16="http://schemas.microsoft.com/office/drawing/2014/main" id="{ACB0DD96-C5DC-DCEC-CDF9-F09B824FE442}"/>
              </a:ext>
            </a:extLst>
          </p:cNvPr>
          <p:cNvSpPr>
            <a:spLocks noGrp="1"/>
          </p:cNvSpPr>
          <p:nvPr>
            <p:ph type="sldNum" sz="quarter" idx="12"/>
          </p:nvPr>
        </p:nvSpPr>
        <p:spPr/>
        <p:txBody>
          <a:bodyPr/>
          <a:lstStyle/>
          <a:p>
            <a:fld id="{C3DB2ADC-AF19-4574-8C10-79B5B04FCA27}" type="slidenum">
              <a:rPr lang="en-US" smtClean="0"/>
              <a:t>17</a:t>
            </a:fld>
            <a:endParaRPr lang="en-US" dirty="0"/>
          </a:p>
        </p:txBody>
      </p:sp>
    </p:spTree>
    <p:extLst>
      <p:ext uri="{BB962C8B-B14F-4D97-AF65-F5344CB8AC3E}">
        <p14:creationId xmlns:p14="http://schemas.microsoft.com/office/powerpoint/2010/main" val="212711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D951596-1C2E-4A3A-60E0-7FDB8628844B}"/>
              </a:ext>
            </a:extLst>
          </p:cNvPr>
          <p:cNvSpPr>
            <a:spLocks noGrp="1"/>
          </p:cNvSpPr>
          <p:nvPr>
            <p:ph type="title"/>
          </p:nvPr>
        </p:nvSpPr>
        <p:spPr>
          <a:xfrm>
            <a:off x="779374" y="119456"/>
            <a:ext cx="10510379" cy="741680"/>
          </a:xfrm>
        </p:spPr>
        <p:txBody>
          <a:bodyPr>
            <a:normAutofit/>
          </a:bodyPr>
          <a:lstStyle/>
          <a:p>
            <a:r>
              <a:rPr lang="en-US" sz="3200" b="1" dirty="0"/>
              <a:t>Supplemental reports</a:t>
            </a:r>
          </a:p>
        </p:txBody>
      </p:sp>
      <p:graphicFrame>
        <p:nvGraphicFramePr>
          <p:cNvPr id="9" name="Content Placeholder 8">
            <a:extLst>
              <a:ext uri="{FF2B5EF4-FFF2-40B4-BE49-F238E27FC236}">
                <a16:creationId xmlns:a16="http://schemas.microsoft.com/office/drawing/2014/main" id="{59A9D73A-E0D1-BD70-5E41-7C05517F0533}"/>
              </a:ext>
            </a:extLst>
          </p:cNvPr>
          <p:cNvGraphicFramePr>
            <a:graphicFrameLocks noGrp="1"/>
          </p:cNvGraphicFramePr>
          <p:nvPr>
            <p:ph idx="1"/>
            <p:extLst>
              <p:ext uri="{D42A27DB-BD31-4B8C-83A1-F6EECF244321}">
                <p14:modId xmlns:p14="http://schemas.microsoft.com/office/powerpoint/2010/main" val="1121250500"/>
              </p:ext>
            </p:extLst>
          </p:nvPr>
        </p:nvGraphicFramePr>
        <p:xfrm>
          <a:off x="779374" y="861136"/>
          <a:ext cx="10510379" cy="4858944"/>
        </p:xfrm>
        <a:graphic>
          <a:graphicData uri="http://schemas.openxmlformats.org/drawingml/2006/table">
            <a:tbl>
              <a:tblPr firstRow="1" bandRow="1">
                <a:tableStyleId>{793D81CF-94F2-401A-BA57-92F5A7B2D0C5}</a:tableStyleId>
              </a:tblPr>
              <a:tblGrid>
                <a:gridCol w="10510379">
                  <a:extLst>
                    <a:ext uri="{9D8B030D-6E8A-4147-A177-3AD203B41FA5}">
                      <a16:colId xmlns:a16="http://schemas.microsoft.com/office/drawing/2014/main" val="1661319951"/>
                    </a:ext>
                  </a:extLst>
                </a:gridCol>
              </a:tblGrid>
              <a:tr h="687586">
                <a:tc>
                  <a:txBody>
                    <a:bodyPr/>
                    <a:lstStyle/>
                    <a:p>
                      <a:r>
                        <a:rPr lang="en-US" sz="2400" b="1" dirty="0"/>
                        <a:t>24-Hour Notice of Major Contributor Report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579511048"/>
                  </a:ext>
                </a:extLst>
              </a:tr>
              <a:tr h="17877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 Major Contribution is a one-time</a:t>
                      </a:r>
                      <a:r>
                        <a:rPr lang="en-US" sz="2400" baseline="0" dirty="0"/>
                        <a:t> </a:t>
                      </a:r>
                      <a:r>
                        <a:rPr lang="en-US" sz="2400" dirty="0"/>
                        <a:t>contribution, including those given by a candidate to their own candidate committee, of $1,000 or more received within 30 days before the</a:t>
                      </a:r>
                      <a:r>
                        <a:rPr lang="en-US" sz="2400" baseline="0" dirty="0"/>
                        <a:t> </a:t>
                      </a:r>
                      <a:r>
                        <a:rPr lang="en-US" sz="2400" kern="1200" dirty="0">
                          <a:effectLst/>
                        </a:rPr>
                        <a:t>Regular Biennial</a:t>
                      </a:r>
                      <a:r>
                        <a:rPr lang="en-US" sz="2400" kern="1200" baseline="0" dirty="0">
                          <a:effectLst/>
                        </a:rPr>
                        <a:t> S</a:t>
                      </a:r>
                      <a:r>
                        <a:rPr lang="en-US" sz="2400" kern="1200" dirty="0">
                          <a:effectLst/>
                        </a:rPr>
                        <a:t>chool election.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4159516"/>
                  </a:ext>
                </a:extLst>
              </a:tr>
              <a:tr h="23836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TRACER creates a report once a qualifying contribution has been entered/saved.</a:t>
                      </a:r>
                      <a:r>
                        <a:rPr lang="en-US" sz="2400" baseline="0" dirty="0"/>
                        <a:t> These reports are due within 24 hours of the recorded received date.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t>Note: Entered incorrect contribution date?  Call for assistance.  Updating a date on a major contribution may create multiple major contributor reports.</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9080462"/>
                  </a:ext>
                </a:extLst>
              </a:tr>
            </a:tbl>
          </a:graphicData>
        </a:graphic>
      </p:graphicFrame>
      <p:sp>
        <p:nvSpPr>
          <p:cNvPr id="2" name="Slide Number Placeholder 1">
            <a:extLst>
              <a:ext uri="{FF2B5EF4-FFF2-40B4-BE49-F238E27FC236}">
                <a16:creationId xmlns:a16="http://schemas.microsoft.com/office/drawing/2014/main" id="{1842A8DC-23CF-5EAA-D395-4807CC03D0DE}"/>
              </a:ext>
            </a:extLst>
          </p:cNvPr>
          <p:cNvSpPr>
            <a:spLocks noGrp="1"/>
          </p:cNvSpPr>
          <p:nvPr>
            <p:ph type="sldNum" sz="quarter" idx="12"/>
          </p:nvPr>
        </p:nvSpPr>
        <p:spPr/>
        <p:txBody>
          <a:bodyPr/>
          <a:lstStyle/>
          <a:p>
            <a:fld id="{C3DB2ADC-AF19-4574-8C10-79B5B04FCA27}" type="slidenum">
              <a:rPr lang="en-US" smtClean="0"/>
              <a:t>18</a:t>
            </a:fld>
            <a:endParaRPr lang="en-US" dirty="0"/>
          </a:p>
        </p:txBody>
      </p:sp>
    </p:spTree>
    <p:extLst>
      <p:ext uri="{BB962C8B-B14F-4D97-AF65-F5344CB8AC3E}">
        <p14:creationId xmlns:p14="http://schemas.microsoft.com/office/powerpoint/2010/main" val="764291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80E4F-8B4C-8DA5-64B3-5876C8FA5AA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6E3B66E-ABE7-73F7-5F96-EBD6A9FE0E97}"/>
              </a:ext>
            </a:extLst>
          </p:cNvPr>
          <p:cNvSpPr>
            <a:spLocks noGrp="1"/>
          </p:cNvSpPr>
          <p:nvPr>
            <p:ph type="title"/>
          </p:nvPr>
        </p:nvSpPr>
        <p:spPr>
          <a:xfrm>
            <a:off x="598488" y="119456"/>
            <a:ext cx="10691265" cy="741680"/>
          </a:xfrm>
        </p:spPr>
        <p:txBody>
          <a:bodyPr>
            <a:normAutofit/>
          </a:bodyPr>
          <a:lstStyle/>
          <a:p>
            <a:r>
              <a:rPr lang="en-US" sz="3200" b="1" dirty="0"/>
              <a:t>Supplemental reports Continued</a:t>
            </a:r>
          </a:p>
        </p:txBody>
      </p:sp>
      <p:graphicFrame>
        <p:nvGraphicFramePr>
          <p:cNvPr id="9" name="Content Placeholder 8">
            <a:extLst>
              <a:ext uri="{FF2B5EF4-FFF2-40B4-BE49-F238E27FC236}">
                <a16:creationId xmlns:a16="http://schemas.microsoft.com/office/drawing/2014/main" id="{FBA11C70-3670-1DE1-F6F9-B8570AF34A54}"/>
              </a:ext>
            </a:extLst>
          </p:cNvPr>
          <p:cNvGraphicFramePr>
            <a:graphicFrameLocks noGrp="1"/>
          </p:cNvGraphicFramePr>
          <p:nvPr>
            <p:ph idx="1"/>
            <p:extLst>
              <p:ext uri="{D42A27DB-BD31-4B8C-83A1-F6EECF244321}">
                <p14:modId xmlns:p14="http://schemas.microsoft.com/office/powerpoint/2010/main" val="2877024360"/>
              </p:ext>
            </p:extLst>
          </p:nvPr>
        </p:nvGraphicFramePr>
        <p:xfrm>
          <a:off x="738734" y="861136"/>
          <a:ext cx="10691265" cy="4797984"/>
        </p:xfrm>
        <a:graphic>
          <a:graphicData uri="http://schemas.openxmlformats.org/drawingml/2006/table">
            <a:tbl>
              <a:tblPr firstRow="1" bandRow="1">
                <a:tableStyleId>{793D81CF-94F2-401A-BA57-92F5A7B2D0C5}</a:tableStyleId>
              </a:tblPr>
              <a:tblGrid>
                <a:gridCol w="10691265">
                  <a:extLst>
                    <a:ext uri="{9D8B030D-6E8A-4147-A177-3AD203B41FA5}">
                      <a16:colId xmlns:a16="http://schemas.microsoft.com/office/drawing/2014/main" val="3128605408"/>
                    </a:ext>
                  </a:extLst>
                </a:gridCol>
              </a:tblGrid>
              <a:tr h="685426">
                <a:tc>
                  <a:txBody>
                    <a:bodyPr/>
                    <a:lstStyle/>
                    <a:p>
                      <a:r>
                        <a:rPr lang="en-US" sz="2400" b="1" dirty="0"/>
                        <a:t>Biennial School Electioneering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579511048"/>
                  </a:ext>
                </a:extLst>
              </a:tr>
              <a:tr h="1782108">
                <a:tc>
                  <a:txBody>
                    <a:bodyPr/>
                    <a:lstStyle/>
                    <a:p>
                      <a:r>
                        <a:rPr lang="en-US" sz="2400" dirty="0"/>
                        <a:t>Are communications, that may or may not use express advocacy, </a:t>
                      </a:r>
                      <a:r>
                        <a:rPr lang="en-US" sz="2400" baseline="0" dirty="0"/>
                        <a:t>referring to one or more candidates for school board and are broadcasted, printed, mailed, delivered, or otherwise distributed within 60 days before the election.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4159516"/>
                  </a:ext>
                </a:extLst>
              </a:tr>
              <a:tr h="2330450">
                <a:tc>
                  <a:txBody>
                    <a:bodyPr/>
                    <a:lstStyle/>
                    <a:p>
                      <a:r>
                        <a:rPr lang="en-US" sz="2400" baseline="0" dirty="0"/>
                        <a:t>When an expenditure is entered and flagged by a filer as meeting the criteria, TRACER prompts filer to provide additional details which includes:</a:t>
                      </a:r>
                    </a:p>
                    <a:p>
                      <a:pPr marL="342900" indent="-342900">
                        <a:buFont typeface="Arial" panose="020B0604020202020204" pitchFamily="34" charset="0"/>
                        <a:buChar char="•"/>
                      </a:pPr>
                      <a:r>
                        <a:rPr lang="en-US" sz="2400" baseline="0" dirty="0"/>
                        <a:t>the name(s) of the candidate(s) mentioned in the communication, and </a:t>
                      </a:r>
                    </a:p>
                    <a:p>
                      <a:pPr marL="342900" indent="-342900">
                        <a:buFont typeface="Arial" panose="020B0604020202020204" pitchFamily="34" charset="0"/>
                        <a:buChar char="•"/>
                      </a:pPr>
                      <a:r>
                        <a:rPr lang="en-US" sz="2400" baseline="0" dirty="0"/>
                        <a:t>the date(s) of communication, and</a:t>
                      </a:r>
                    </a:p>
                    <a:p>
                      <a:pPr marL="342900" indent="-342900">
                        <a:buFont typeface="Arial" panose="020B0604020202020204" pitchFamily="34" charset="0"/>
                        <a:buChar char="•"/>
                      </a:pPr>
                      <a:r>
                        <a:rPr lang="en-US" sz="2400" baseline="0" dirty="0"/>
                        <a:t>the method of the communication.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9080462"/>
                  </a:ext>
                </a:extLst>
              </a:tr>
            </a:tbl>
          </a:graphicData>
        </a:graphic>
      </p:graphicFrame>
      <p:sp>
        <p:nvSpPr>
          <p:cNvPr id="2" name="Slide Number Placeholder 1">
            <a:extLst>
              <a:ext uri="{FF2B5EF4-FFF2-40B4-BE49-F238E27FC236}">
                <a16:creationId xmlns:a16="http://schemas.microsoft.com/office/drawing/2014/main" id="{E3B5EE53-ECC6-CA06-5AE6-12F41BC69766}"/>
              </a:ext>
            </a:extLst>
          </p:cNvPr>
          <p:cNvSpPr>
            <a:spLocks noGrp="1"/>
          </p:cNvSpPr>
          <p:nvPr>
            <p:ph type="sldNum" sz="quarter" idx="12"/>
          </p:nvPr>
        </p:nvSpPr>
        <p:spPr/>
        <p:txBody>
          <a:bodyPr/>
          <a:lstStyle/>
          <a:p>
            <a:fld id="{C3DB2ADC-AF19-4574-8C10-79B5B04FCA27}" type="slidenum">
              <a:rPr lang="en-US" smtClean="0"/>
              <a:t>19</a:t>
            </a:fld>
            <a:endParaRPr lang="en-US" dirty="0"/>
          </a:p>
        </p:txBody>
      </p:sp>
    </p:spTree>
    <p:extLst>
      <p:ext uri="{BB962C8B-B14F-4D97-AF65-F5344CB8AC3E}">
        <p14:creationId xmlns:p14="http://schemas.microsoft.com/office/powerpoint/2010/main" val="2923328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0D5771-2DC3-7119-0B5C-869C590EAE4D}"/>
              </a:ext>
            </a:extLst>
          </p:cNvPr>
          <p:cNvSpPr>
            <a:spLocks noGrp="1"/>
          </p:cNvSpPr>
          <p:nvPr>
            <p:ph type="ctrTitle"/>
          </p:nvPr>
        </p:nvSpPr>
        <p:spPr>
          <a:xfrm>
            <a:off x="679914" y="4702835"/>
            <a:ext cx="10801350" cy="853063"/>
          </a:xfrm>
        </p:spPr>
        <p:txBody>
          <a:bodyPr>
            <a:noAutofit/>
          </a:bodyPr>
          <a:lstStyle/>
          <a:p>
            <a:r>
              <a:rPr lang="en-US" sz="3200" dirty="0">
                <a:latin typeface="Source Sans Pro" panose="020B0503030403020204" pitchFamily="34" charset="0"/>
                <a:ea typeface="Source Sans Pro" panose="020B0503030403020204" pitchFamily="34" charset="0"/>
              </a:rPr>
              <a:t>Colorado campaign and political finance (CPF)</a:t>
            </a:r>
          </a:p>
        </p:txBody>
      </p:sp>
      <p:sp>
        <p:nvSpPr>
          <p:cNvPr id="3" name="Subtitle 2">
            <a:extLst>
              <a:ext uri="{FF2B5EF4-FFF2-40B4-BE49-F238E27FC236}">
                <a16:creationId xmlns:a16="http://schemas.microsoft.com/office/drawing/2014/main" id="{5DDAC532-BF25-0BDA-7961-5C67C2E90F8D}"/>
              </a:ext>
            </a:extLst>
          </p:cNvPr>
          <p:cNvSpPr>
            <a:spLocks noGrp="1"/>
          </p:cNvSpPr>
          <p:nvPr>
            <p:ph type="subTitle" idx="1"/>
          </p:nvPr>
        </p:nvSpPr>
        <p:spPr>
          <a:xfrm>
            <a:off x="695324" y="5555898"/>
            <a:ext cx="11069955" cy="853063"/>
          </a:xfrm>
        </p:spPr>
        <p:txBody>
          <a:bodyPr anchor="t">
            <a:noAutofit/>
          </a:bodyPr>
          <a:lstStyle/>
          <a:p>
            <a:r>
              <a:rPr lang="en-US" sz="3200" dirty="0">
                <a:latin typeface="Source Sans Pro" panose="020B0503030403020204" pitchFamily="34" charset="0"/>
                <a:ea typeface="Source Sans Pro" panose="020B0503030403020204" pitchFamily="34" charset="0"/>
              </a:rPr>
              <a:t>School Board Candidates and Committees</a:t>
            </a:r>
          </a:p>
        </p:txBody>
      </p:sp>
      <p:pic>
        <p:nvPicPr>
          <p:cNvPr id="4" name="Picture 3" descr="Calculator on a notebook">
            <a:extLst>
              <a:ext uri="{FF2B5EF4-FFF2-40B4-BE49-F238E27FC236}">
                <a16:creationId xmlns:a16="http://schemas.microsoft.com/office/drawing/2014/main" id="{446763C8-A445-FFED-2BEA-20B9CDCC53A3}"/>
              </a:ext>
            </a:extLst>
          </p:cNvPr>
          <p:cNvPicPr>
            <a:picLocks noChangeAspect="1"/>
          </p:cNvPicPr>
          <p:nvPr/>
        </p:nvPicPr>
        <p:blipFill rotWithShape="1">
          <a:blip r:embed="rId2"/>
          <a:srcRect t="33169" r="2" b="17442"/>
          <a:stretch/>
        </p:blipFill>
        <p:spPr>
          <a:xfrm>
            <a:off x="800100" y="712916"/>
            <a:ext cx="10591800" cy="3491895"/>
          </a:xfrm>
          <a:prstGeom prst="rect">
            <a:avLst/>
          </a:prstGeom>
        </p:spPr>
      </p:pic>
      <p:cxnSp>
        <p:nvCxnSpPr>
          <p:cNvPr id="25" name="Straight Connector 19">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55508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A342BCC-DD91-D0EC-0C4D-4DA80B2534E9}"/>
              </a:ext>
            </a:extLst>
          </p:cNvPr>
          <p:cNvSpPr>
            <a:spLocks noGrp="1"/>
          </p:cNvSpPr>
          <p:nvPr>
            <p:ph type="sldNum" sz="quarter" idx="12"/>
          </p:nvPr>
        </p:nvSpPr>
        <p:spPr/>
        <p:txBody>
          <a:bodyPr/>
          <a:lstStyle/>
          <a:p>
            <a:fld id="{C3DB2ADC-AF19-4574-8C10-79B5B04FCA27}" type="slidenum">
              <a:rPr lang="en-US" smtClean="0"/>
              <a:t>2</a:t>
            </a:fld>
            <a:endParaRPr lang="en-US" dirty="0"/>
          </a:p>
        </p:txBody>
      </p:sp>
    </p:spTree>
    <p:extLst>
      <p:ext uri="{BB962C8B-B14F-4D97-AF65-F5344CB8AC3E}">
        <p14:creationId xmlns:p14="http://schemas.microsoft.com/office/powerpoint/2010/main" val="600504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E9DD4-D592-8B78-8C27-B1638E273340}"/>
              </a:ext>
            </a:extLst>
          </p:cNvPr>
          <p:cNvSpPr>
            <a:spLocks noGrp="1"/>
          </p:cNvSpPr>
          <p:nvPr>
            <p:ph type="title"/>
          </p:nvPr>
        </p:nvSpPr>
        <p:spPr>
          <a:xfrm>
            <a:off x="683342" y="803954"/>
            <a:ext cx="4103431" cy="631371"/>
          </a:xfrm>
        </p:spPr>
        <p:txBody>
          <a:bodyPr>
            <a:normAutofit/>
          </a:bodyPr>
          <a:lstStyle/>
          <a:p>
            <a:r>
              <a:rPr lang="en-US" b="1" dirty="0"/>
              <a:t>Sign placement</a:t>
            </a:r>
          </a:p>
        </p:txBody>
      </p:sp>
      <p:sp>
        <p:nvSpPr>
          <p:cNvPr id="4" name="Text Placeholder 3">
            <a:extLst>
              <a:ext uri="{FF2B5EF4-FFF2-40B4-BE49-F238E27FC236}">
                <a16:creationId xmlns:a16="http://schemas.microsoft.com/office/drawing/2014/main" id="{E8123271-660B-2A2A-E66F-F15191701E44}"/>
              </a:ext>
            </a:extLst>
          </p:cNvPr>
          <p:cNvSpPr>
            <a:spLocks noGrp="1"/>
          </p:cNvSpPr>
          <p:nvPr>
            <p:ph type="body" sz="half" idx="2"/>
          </p:nvPr>
        </p:nvSpPr>
        <p:spPr>
          <a:xfrm>
            <a:off x="683342" y="1497680"/>
            <a:ext cx="11092098" cy="4556366"/>
          </a:xfrm>
        </p:spPr>
        <p:txBody>
          <a:bodyPr>
            <a:noAutofit/>
          </a:bodyPr>
          <a:lstStyle/>
          <a:p>
            <a:r>
              <a:rPr lang="en-US" sz="2400" dirty="0"/>
              <a:t>CPF Laws/Rules do not address sign placement locations or time frames when signs may be put up and / or must be removed.</a:t>
            </a:r>
          </a:p>
          <a:p>
            <a:r>
              <a:rPr lang="en-US" sz="2400" dirty="0"/>
              <a:t>Before putting up your signs, you may wish to check with:</a:t>
            </a:r>
          </a:p>
          <a:p>
            <a:pPr marL="342900" indent="-342900">
              <a:buFont typeface="Arial" panose="020B0604020202020204" pitchFamily="34" charset="0"/>
              <a:buChar char="•"/>
            </a:pPr>
            <a:r>
              <a:rPr lang="en-US" sz="2400" dirty="0"/>
              <a:t>The city’s / county’s zoning or code enforcement office, </a:t>
            </a:r>
          </a:p>
          <a:p>
            <a:pPr marL="342900" indent="-342900">
              <a:buFont typeface="Arial" panose="020B0604020202020204" pitchFamily="34" charset="0"/>
              <a:buChar char="•"/>
            </a:pPr>
            <a:r>
              <a:rPr lang="en-US" sz="2400" dirty="0"/>
              <a:t>Colorado Dept. of Transportation (CDOT)</a:t>
            </a:r>
          </a:p>
          <a:p>
            <a:pPr marL="342900" indent="-342900">
              <a:buFont typeface="Arial" panose="020B0604020202020204" pitchFamily="34" charset="0"/>
              <a:buChar char="•"/>
            </a:pPr>
            <a:r>
              <a:rPr lang="en-US" sz="2400" dirty="0"/>
              <a:t>Homeowner Association (HOA)</a:t>
            </a:r>
          </a:p>
        </p:txBody>
      </p:sp>
      <p:sp>
        <p:nvSpPr>
          <p:cNvPr id="3" name="Slide Number Placeholder 2">
            <a:extLst>
              <a:ext uri="{FF2B5EF4-FFF2-40B4-BE49-F238E27FC236}">
                <a16:creationId xmlns:a16="http://schemas.microsoft.com/office/drawing/2014/main" id="{55BFD4B5-6425-D326-4DDD-980029B7FC1B}"/>
              </a:ext>
            </a:extLst>
          </p:cNvPr>
          <p:cNvSpPr>
            <a:spLocks noGrp="1"/>
          </p:cNvSpPr>
          <p:nvPr>
            <p:ph type="sldNum" sz="quarter" idx="12"/>
          </p:nvPr>
        </p:nvSpPr>
        <p:spPr/>
        <p:txBody>
          <a:bodyPr/>
          <a:lstStyle/>
          <a:p>
            <a:fld id="{C3DB2ADC-AF19-4574-8C10-79B5B04FCA27}" type="slidenum">
              <a:rPr lang="en-US" smtClean="0"/>
              <a:t>20</a:t>
            </a:fld>
            <a:endParaRPr lang="en-US" dirty="0"/>
          </a:p>
        </p:txBody>
      </p:sp>
    </p:spTree>
    <p:extLst>
      <p:ext uri="{BB962C8B-B14F-4D97-AF65-F5344CB8AC3E}">
        <p14:creationId xmlns:p14="http://schemas.microsoft.com/office/powerpoint/2010/main" val="3217897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202C-B6C9-A890-E90A-D377710D1308}"/>
              </a:ext>
            </a:extLst>
          </p:cNvPr>
          <p:cNvSpPr>
            <a:spLocks noGrp="1"/>
          </p:cNvSpPr>
          <p:nvPr>
            <p:ph type="title"/>
          </p:nvPr>
        </p:nvSpPr>
        <p:spPr/>
        <p:txBody>
          <a:bodyPr>
            <a:normAutofit/>
          </a:bodyPr>
          <a:lstStyle/>
          <a:p>
            <a:r>
              <a:rPr lang="en-US" sz="3200" b="1" dirty="0"/>
              <a:t>“paid for by” statements</a:t>
            </a:r>
          </a:p>
        </p:txBody>
      </p:sp>
      <p:sp>
        <p:nvSpPr>
          <p:cNvPr id="3" name="Content Placeholder 2">
            <a:extLst>
              <a:ext uri="{FF2B5EF4-FFF2-40B4-BE49-F238E27FC236}">
                <a16:creationId xmlns:a16="http://schemas.microsoft.com/office/drawing/2014/main" id="{4EE09137-0364-A201-54ED-19FC139B5EE1}"/>
              </a:ext>
            </a:extLst>
          </p:cNvPr>
          <p:cNvSpPr>
            <a:spLocks noGrp="1"/>
          </p:cNvSpPr>
          <p:nvPr>
            <p:ph sz="half" idx="1"/>
          </p:nvPr>
        </p:nvSpPr>
        <p:spPr>
          <a:xfrm>
            <a:off x="715383" y="1493520"/>
            <a:ext cx="5304417" cy="4479578"/>
          </a:xfrm>
        </p:spPr>
        <p:txBody>
          <a:bodyPr>
            <a:normAutofit lnSpcReduction="10000"/>
          </a:bodyPr>
          <a:lstStyle/>
          <a:p>
            <a:pPr marL="0" indent="0">
              <a:buNone/>
            </a:pPr>
            <a:r>
              <a:rPr lang="en-US" sz="2000" dirty="0"/>
              <a:t>Disclaimer / “Paid for By” statements are required for the following types of communications:</a:t>
            </a:r>
          </a:p>
          <a:p>
            <a:pPr lvl="0">
              <a:lnSpc>
                <a:spcPct val="125000"/>
              </a:lnSpc>
            </a:pPr>
            <a:r>
              <a:rPr lang="en-US" sz="2000" dirty="0"/>
              <a:t>Broadcast &amp; Non-Broadcast</a:t>
            </a:r>
          </a:p>
          <a:p>
            <a:pPr lvl="0">
              <a:lnSpc>
                <a:spcPct val="125000"/>
              </a:lnSpc>
            </a:pPr>
            <a:r>
              <a:rPr lang="en-US" sz="2000" dirty="0"/>
              <a:t>Mailed</a:t>
            </a:r>
          </a:p>
          <a:p>
            <a:pPr lvl="0">
              <a:lnSpc>
                <a:spcPct val="125000"/>
              </a:lnSpc>
            </a:pPr>
            <a:r>
              <a:rPr lang="en-US" sz="2000" dirty="0"/>
              <a:t>Printed</a:t>
            </a:r>
          </a:p>
          <a:p>
            <a:pPr lvl="0">
              <a:lnSpc>
                <a:spcPct val="125000"/>
              </a:lnSpc>
            </a:pPr>
            <a:r>
              <a:rPr lang="en-US" sz="2000" dirty="0"/>
              <a:t>Delivered</a:t>
            </a:r>
          </a:p>
          <a:p>
            <a:pPr lvl="0">
              <a:lnSpc>
                <a:spcPct val="125000"/>
              </a:lnSpc>
            </a:pPr>
            <a:r>
              <a:rPr lang="en-US" sz="2000" dirty="0"/>
              <a:t>Placed on a website</a:t>
            </a:r>
          </a:p>
          <a:p>
            <a:pPr lvl="0">
              <a:lnSpc>
                <a:spcPct val="125000"/>
              </a:lnSpc>
            </a:pPr>
            <a:r>
              <a:rPr lang="en-US" sz="2000" dirty="0"/>
              <a:t>Streaming media service</a:t>
            </a:r>
          </a:p>
          <a:p>
            <a:pPr lvl="0"/>
            <a:r>
              <a:rPr lang="en-US" sz="2000" dirty="0"/>
              <a:t>Online forum for a fee</a:t>
            </a:r>
          </a:p>
          <a:p>
            <a:pPr marL="0" lvl="0" indent="0">
              <a:buNone/>
            </a:pPr>
            <a:endParaRPr lang="en-US" dirty="0"/>
          </a:p>
          <a:p>
            <a:pPr marL="0" indent="0">
              <a:buNone/>
            </a:pPr>
            <a:endParaRPr lang="en-US" sz="2000" dirty="0"/>
          </a:p>
          <a:p>
            <a:pPr marL="0" indent="0">
              <a:buNone/>
            </a:pPr>
            <a:endParaRPr lang="en-US" dirty="0"/>
          </a:p>
          <a:p>
            <a:endParaRPr lang="en-US" dirty="0"/>
          </a:p>
        </p:txBody>
      </p:sp>
      <p:sp>
        <p:nvSpPr>
          <p:cNvPr id="4" name="Content Placeholder 3">
            <a:extLst>
              <a:ext uri="{FF2B5EF4-FFF2-40B4-BE49-F238E27FC236}">
                <a16:creationId xmlns:a16="http://schemas.microsoft.com/office/drawing/2014/main" id="{D1A0F414-0409-17D1-3054-C229D47D97AB}"/>
              </a:ext>
            </a:extLst>
          </p:cNvPr>
          <p:cNvSpPr>
            <a:spLocks noGrp="1"/>
          </p:cNvSpPr>
          <p:nvPr>
            <p:ph sz="half" idx="2"/>
          </p:nvPr>
        </p:nvSpPr>
        <p:spPr>
          <a:xfrm>
            <a:off x="6172200" y="1493520"/>
            <a:ext cx="5219700" cy="4479578"/>
          </a:xfrm>
        </p:spPr>
        <p:txBody>
          <a:bodyPr>
            <a:normAutofit lnSpcReduction="10000"/>
          </a:bodyPr>
          <a:lstStyle/>
          <a:p>
            <a:pPr marL="0" indent="0">
              <a:lnSpc>
                <a:spcPct val="135000"/>
              </a:lnSpc>
              <a:buNone/>
            </a:pPr>
            <a:r>
              <a:rPr lang="en-US" sz="2000" dirty="0"/>
              <a:t>Note: TV &amp; Radio Ads / “Paid for By” statements must comply with the Federal Communications Commission (FCC) </a:t>
            </a:r>
            <a:r>
              <a:rPr lang="en-US" sz="2000" dirty="0">
                <a:solidFill>
                  <a:srgbClr val="0000FF"/>
                </a:solidFill>
                <a:hlinkClick r:id="rId2">
                  <a:extLst>
                    <a:ext uri="{A12FA001-AC4F-418D-AE19-62706E023703}">
                      <ahyp:hlinkClr xmlns:ahyp="http://schemas.microsoft.com/office/drawing/2018/hyperlinkcolor" val="tx"/>
                    </a:ext>
                  </a:extLst>
                </a:hlinkClick>
              </a:rPr>
              <a:t>Sponsorship Identitarian or “Sponsored by” regulations</a:t>
            </a:r>
            <a:r>
              <a:rPr lang="en-US" dirty="0">
                <a:solidFill>
                  <a:srgbClr val="0000FF"/>
                </a:solidFill>
              </a:rPr>
              <a:t>.</a:t>
            </a:r>
            <a:endParaRPr lang="en-US" sz="2000" dirty="0"/>
          </a:p>
          <a:p>
            <a:pPr marL="0" indent="0">
              <a:lnSpc>
                <a:spcPct val="135000"/>
              </a:lnSpc>
              <a:spcBef>
                <a:spcPts val="3000"/>
              </a:spcBef>
              <a:buNone/>
            </a:pPr>
            <a:r>
              <a:rPr lang="en-US" sz="2000" dirty="0"/>
              <a:t>Did you know about, or have you read through the Secretary of State’s </a:t>
            </a:r>
            <a:r>
              <a:rPr lang="en-US" sz="2000" dirty="0">
                <a:solidFill>
                  <a:srgbClr val="0000FF"/>
                </a:solidFill>
                <a:hlinkClick r:id="rId3">
                  <a:extLst>
                    <a:ext uri="{A12FA001-AC4F-418D-AE19-62706E023703}">
                      <ahyp:hlinkClr xmlns:ahyp="http://schemas.microsoft.com/office/drawing/2018/hyperlinkcolor" val="tx"/>
                    </a:ext>
                  </a:extLst>
                </a:hlinkClick>
              </a:rPr>
              <a:t>Guidance on Disclaimer Statements</a:t>
            </a:r>
            <a:r>
              <a:rPr lang="en-US" sz="2000" dirty="0"/>
              <a:t> document?</a:t>
            </a:r>
          </a:p>
          <a:p>
            <a:pPr marL="0" indent="0">
              <a:lnSpc>
                <a:spcPct val="135000"/>
              </a:lnSpc>
              <a:buNone/>
            </a:pPr>
            <a:r>
              <a:rPr lang="en-US" sz="2000" dirty="0"/>
              <a:t>No?  Then click here or visit the Campaign Finance page of the SOS website.</a:t>
            </a:r>
          </a:p>
          <a:p>
            <a:endParaRPr lang="en-US" dirty="0"/>
          </a:p>
        </p:txBody>
      </p:sp>
      <p:sp>
        <p:nvSpPr>
          <p:cNvPr id="5" name="Slide Number Placeholder 4">
            <a:extLst>
              <a:ext uri="{FF2B5EF4-FFF2-40B4-BE49-F238E27FC236}">
                <a16:creationId xmlns:a16="http://schemas.microsoft.com/office/drawing/2014/main" id="{AD96FFED-E273-B9BA-49C5-19C1B5742E8E}"/>
              </a:ext>
            </a:extLst>
          </p:cNvPr>
          <p:cNvSpPr>
            <a:spLocks noGrp="1"/>
          </p:cNvSpPr>
          <p:nvPr>
            <p:ph type="sldNum" sz="quarter" idx="12"/>
          </p:nvPr>
        </p:nvSpPr>
        <p:spPr/>
        <p:txBody>
          <a:bodyPr/>
          <a:lstStyle/>
          <a:p>
            <a:fld id="{C3DB2ADC-AF19-4574-8C10-79B5B04FCA27}" type="slidenum">
              <a:rPr lang="en-US" smtClean="0"/>
              <a:t>21</a:t>
            </a:fld>
            <a:endParaRPr lang="en-US" dirty="0"/>
          </a:p>
        </p:txBody>
      </p:sp>
    </p:spTree>
    <p:extLst>
      <p:ext uri="{BB962C8B-B14F-4D97-AF65-F5344CB8AC3E}">
        <p14:creationId xmlns:p14="http://schemas.microsoft.com/office/powerpoint/2010/main" val="3918959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3F87-BF39-2000-FC75-4BE1C3AE59DC}"/>
              </a:ext>
            </a:extLst>
          </p:cNvPr>
          <p:cNvSpPr>
            <a:spLocks noGrp="1"/>
          </p:cNvSpPr>
          <p:nvPr>
            <p:ph type="title"/>
          </p:nvPr>
        </p:nvSpPr>
        <p:spPr>
          <a:xfrm>
            <a:off x="700635" y="922096"/>
            <a:ext cx="10691265" cy="623675"/>
          </a:xfrm>
        </p:spPr>
        <p:txBody>
          <a:bodyPr>
            <a:normAutofit/>
          </a:bodyPr>
          <a:lstStyle/>
          <a:p>
            <a:r>
              <a:rPr lang="en-US" sz="3200" b="1" dirty="0"/>
              <a:t>“Paid for by” statements – Communication types</a:t>
            </a:r>
          </a:p>
        </p:txBody>
      </p:sp>
      <p:graphicFrame>
        <p:nvGraphicFramePr>
          <p:cNvPr id="4" name="Content Placeholder 3">
            <a:extLst>
              <a:ext uri="{FF2B5EF4-FFF2-40B4-BE49-F238E27FC236}">
                <a16:creationId xmlns:a16="http://schemas.microsoft.com/office/drawing/2014/main" id="{E58321D7-1F8E-BEDF-666E-FD643B106D57}"/>
              </a:ext>
            </a:extLst>
          </p:cNvPr>
          <p:cNvGraphicFramePr>
            <a:graphicFrameLocks noGrp="1"/>
          </p:cNvGraphicFramePr>
          <p:nvPr>
            <p:ph idx="1"/>
            <p:extLst>
              <p:ext uri="{D42A27DB-BD31-4B8C-83A1-F6EECF244321}">
                <p14:modId xmlns:p14="http://schemas.microsoft.com/office/powerpoint/2010/main" val="249138979"/>
              </p:ext>
            </p:extLst>
          </p:nvPr>
        </p:nvGraphicFramePr>
        <p:xfrm>
          <a:off x="500744" y="1698171"/>
          <a:ext cx="11157855" cy="4103915"/>
        </p:xfrm>
        <a:graphic>
          <a:graphicData uri="http://schemas.openxmlformats.org/drawingml/2006/table">
            <a:tbl>
              <a:tblPr firstRow="1" bandRow="1">
                <a:tableStyleId>{912C8C85-51F0-491E-9774-3900AFEF0FD7}</a:tableStyleId>
              </a:tblPr>
              <a:tblGrid>
                <a:gridCol w="3733799">
                  <a:extLst>
                    <a:ext uri="{9D8B030D-6E8A-4147-A177-3AD203B41FA5}">
                      <a16:colId xmlns:a16="http://schemas.microsoft.com/office/drawing/2014/main" val="2051833443"/>
                    </a:ext>
                  </a:extLst>
                </a:gridCol>
                <a:gridCol w="3418114">
                  <a:extLst>
                    <a:ext uri="{9D8B030D-6E8A-4147-A177-3AD203B41FA5}">
                      <a16:colId xmlns:a16="http://schemas.microsoft.com/office/drawing/2014/main" val="2311898139"/>
                    </a:ext>
                  </a:extLst>
                </a:gridCol>
                <a:gridCol w="4005942">
                  <a:extLst>
                    <a:ext uri="{9D8B030D-6E8A-4147-A177-3AD203B41FA5}">
                      <a16:colId xmlns:a16="http://schemas.microsoft.com/office/drawing/2014/main" val="2111265"/>
                    </a:ext>
                  </a:extLst>
                </a:gridCol>
              </a:tblGrid>
              <a:tr h="879410">
                <a:tc>
                  <a:txBody>
                    <a:bodyPr/>
                    <a:lstStyle/>
                    <a:p>
                      <a:r>
                        <a:rPr lang="en-US" sz="2400" dirty="0"/>
                        <a:t>Electioneering Communications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r>
                        <a:rPr lang="en-US" sz="2400" dirty="0"/>
                        <a:t>Independent Expenditures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US" sz="2400" dirty="0"/>
                        <a:t>Other Communications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718811414"/>
                  </a:ext>
                </a:extLst>
              </a:tr>
              <a:tr h="3224505">
                <a:tc>
                  <a:txBody>
                    <a:bodyPr/>
                    <a:lstStyle/>
                    <a:p>
                      <a:pPr marL="342900" indent="-342900">
                        <a:buFont typeface="Arial" panose="020B0604020202020204" pitchFamily="34" charset="0"/>
                        <a:buChar char="•"/>
                      </a:pPr>
                      <a:r>
                        <a:rPr lang="en-US" sz="2400" dirty="0"/>
                        <a:t>Spends $1,000 or more, in the aggregate during a calendar year, on Electioneering Communications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400" dirty="0"/>
                        <a:t>Spends in excess of $1,000 on an Independent Expenditure Communication in the calendar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400" dirty="0"/>
                        <a:t>Spend in excess of $1,000 on a communication that must be disclosed under Article XXVIII of the Colorado Constitution or the Fair Campaign Practices Act – C.R.S. 1-45-108.3(1)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8492492"/>
                  </a:ext>
                </a:extLst>
              </a:tr>
            </a:tbl>
          </a:graphicData>
        </a:graphic>
      </p:graphicFrame>
      <p:sp>
        <p:nvSpPr>
          <p:cNvPr id="3" name="Slide Number Placeholder 2">
            <a:extLst>
              <a:ext uri="{FF2B5EF4-FFF2-40B4-BE49-F238E27FC236}">
                <a16:creationId xmlns:a16="http://schemas.microsoft.com/office/drawing/2014/main" id="{E347C2D0-685A-3074-2F97-5D74BE43D190}"/>
              </a:ext>
            </a:extLst>
          </p:cNvPr>
          <p:cNvSpPr>
            <a:spLocks noGrp="1"/>
          </p:cNvSpPr>
          <p:nvPr>
            <p:ph type="sldNum" sz="quarter" idx="12"/>
          </p:nvPr>
        </p:nvSpPr>
        <p:spPr/>
        <p:txBody>
          <a:bodyPr/>
          <a:lstStyle/>
          <a:p>
            <a:fld id="{C3DB2ADC-AF19-4574-8C10-79B5B04FCA27}" type="slidenum">
              <a:rPr lang="en-US" smtClean="0"/>
              <a:t>22</a:t>
            </a:fld>
            <a:endParaRPr lang="en-US" dirty="0"/>
          </a:p>
        </p:txBody>
      </p:sp>
    </p:spTree>
    <p:extLst>
      <p:ext uri="{BB962C8B-B14F-4D97-AF65-F5344CB8AC3E}">
        <p14:creationId xmlns:p14="http://schemas.microsoft.com/office/powerpoint/2010/main" val="1497550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70F0FBBF-2A57-6CD4-8471-6EB19D48FFBA}"/>
              </a:ext>
            </a:extLst>
          </p:cNvPr>
          <p:cNvGraphicFramePr>
            <a:graphicFrameLocks noGrp="1"/>
          </p:cNvGraphicFramePr>
          <p:nvPr>
            <p:ph sz="half" idx="2"/>
            <p:extLst>
              <p:ext uri="{D42A27DB-BD31-4B8C-83A1-F6EECF244321}">
                <p14:modId xmlns:p14="http://schemas.microsoft.com/office/powerpoint/2010/main" val="2569759576"/>
              </p:ext>
            </p:extLst>
          </p:nvPr>
        </p:nvGraphicFramePr>
        <p:xfrm>
          <a:off x="794657" y="827874"/>
          <a:ext cx="10580914" cy="5934196"/>
        </p:xfrm>
        <a:graphic>
          <a:graphicData uri="http://schemas.openxmlformats.org/drawingml/2006/table">
            <a:tbl>
              <a:tblPr firstRow="1" bandRow="1">
                <a:tableStyleId>{10A1B5D5-9B99-4C35-A422-299274C87663}</a:tableStyleId>
              </a:tblPr>
              <a:tblGrid>
                <a:gridCol w="10580914">
                  <a:extLst>
                    <a:ext uri="{9D8B030D-6E8A-4147-A177-3AD203B41FA5}">
                      <a16:colId xmlns:a16="http://schemas.microsoft.com/office/drawing/2014/main" val="20000"/>
                    </a:ext>
                  </a:extLst>
                </a:gridCol>
              </a:tblGrid>
              <a:tr h="6988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t>Including Online Communications</a:t>
                      </a:r>
                    </a:p>
                  </a:txBody>
                  <a:tcPr marT="45712" marB="45712">
                    <a:solidFill>
                      <a:schemeClr val="accent6">
                        <a:lumMod val="75000"/>
                      </a:schemeClr>
                    </a:solidFill>
                  </a:tcPr>
                </a:tc>
                <a:extLst>
                  <a:ext uri="{0D108BD9-81ED-4DB2-BD59-A6C34878D82A}">
                    <a16:rowId xmlns:a16="http://schemas.microsoft.com/office/drawing/2014/main" val="10000"/>
                  </a:ext>
                </a:extLst>
              </a:tr>
              <a:tr h="5235341">
                <a:tc>
                  <a:txBody>
                    <a:bodyPr/>
                    <a:lstStyle/>
                    <a:p>
                      <a:pPr marL="285750" indent="-285750">
                        <a:lnSpc>
                          <a:spcPct val="125000"/>
                        </a:lnSpc>
                        <a:buFont typeface="Arial" panose="020B0604020202020204" pitchFamily="34" charset="0"/>
                        <a:buChar char="•"/>
                      </a:pPr>
                      <a:r>
                        <a:rPr lang="en-US" sz="2400" dirty="0"/>
                        <a:t>Must appear in a manner that is clear, conspicuous, and is clearly readable,</a:t>
                      </a:r>
                    </a:p>
                    <a:p>
                      <a:pPr marL="285750" marR="0" lvl="0"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lang="en-US" altLang="en-US" sz="2400" dirty="0"/>
                        <a:t>A statement that “The communication has been paid for by (full name of the person paying for the communication)”,</a:t>
                      </a:r>
                    </a:p>
                    <a:p>
                      <a:pPr marL="285750" indent="-285750">
                        <a:lnSpc>
                          <a:spcPct val="125000"/>
                        </a:lnSpc>
                        <a:buFont typeface="Arial" panose="020B0604020202020204" pitchFamily="34" charset="0"/>
                        <a:buChar char="•"/>
                      </a:pPr>
                      <a:r>
                        <a:rPr lang="en-US" sz="2400" dirty="0"/>
                        <a:t>Name of the natural person who is the registered agent if the person that paid for the communication is not a natural person,</a:t>
                      </a:r>
                    </a:p>
                    <a:p>
                      <a:pPr marL="285750" indent="-285750">
                        <a:lnSpc>
                          <a:spcPct val="125000"/>
                        </a:lnSpc>
                        <a:buFont typeface="Arial" panose="020B0604020202020204" pitchFamily="34" charset="0"/>
                        <a:buChar char="•"/>
                      </a:pPr>
                      <a:r>
                        <a:rPr lang="en-US" sz="2400" dirty="0"/>
                        <a:t>For an Independent Expenditure, a specific statement that the communication is not authorized by any candidate,</a:t>
                      </a:r>
                    </a:p>
                    <a:p>
                      <a:pPr marL="285750" indent="-285750">
                        <a:lnSpc>
                          <a:spcPct val="125000"/>
                        </a:lnSpc>
                        <a:buFont typeface="Arial" panose="020B0604020202020204" pitchFamily="34" charset="0"/>
                        <a:buChar char="•"/>
                      </a:pPr>
                      <a:r>
                        <a:rPr lang="en-US" sz="2400" dirty="0"/>
                        <a:t>Font is no less than 15 percent of the largest font used in the communication. If 15 percent is less than 8-point font, then the font must be 8-point font.</a:t>
                      </a:r>
                    </a:p>
                  </a:txBody>
                  <a:tcPr marT="45712" marB="45712"/>
                </a:tc>
                <a:extLst>
                  <a:ext uri="{0D108BD9-81ED-4DB2-BD59-A6C34878D82A}">
                    <a16:rowId xmlns:a16="http://schemas.microsoft.com/office/drawing/2014/main" val="10001"/>
                  </a:ext>
                </a:extLst>
              </a:tr>
            </a:tbl>
          </a:graphicData>
        </a:graphic>
      </p:graphicFrame>
      <p:sp>
        <p:nvSpPr>
          <p:cNvPr id="22" name="Title 1">
            <a:extLst>
              <a:ext uri="{FF2B5EF4-FFF2-40B4-BE49-F238E27FC236}">
                <a16:creationId xmlns:a16="http://schemas.microsoft.com/office/drawing/2014/main" id="{E413A759-59AA-435A-CD7B-85C6094F5DF4}"/>
              </a:ext>
            </a:extLst>
          </p:cNvPr>
          <p:cNvSpPr txBox="1">
            <a:spLocks noGrp="1" noChangeArrowheads="1"/>
          </p:cNvSpPr>
          <p:nvPr>
            <p:ph type="title" idx="4294967295"/>
          </p:nvPr>
        </p:nvSpPr>
        <p:spPr bwMode="gray">
          <a:xfrm>
            <a:off x="794657" y="31758"/>
            <a:ext cx="10580914" cy="8683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0" fontAlgn="base" hangingPunct="0">
              <a:spcBef>
                <a:spcPct val="0"/>
              </a:spcBef>
              <a:spcAft>
                <a:spcPct val="0"/>
              </a:spcAft>
              <a:defRPr sz="40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Arial" charset="0"/>
              </a:defRPr>
            </a:lvl2pPr>
            <a:lvl3pPr algn="l" rtl="0" eaLnBrk="0" fontAlgn="base" hangingPunct="0">
              <a:spcBef>
                <a:spcPct val="0"/>
              </a:spcBef>
              <a:spcAft>
                <a:spcPct val="0"/>
              </a:spcAft>
              <a:defRPr sz="4000">
                <a:solidFill>
                  <a:schemeClr val="bg1"/>
                </a:solidFill>
                <a:latin typeface="Arial" charset="0"/>
              </a:defRPr>
            </a:lvl3pPr>
            <a:lvl4pPr algn="l" rtl="0" eaLnBrk="0" fontAlgn="base" hangingPunct="0">
              <a:spcBef>
                <a:spcPct val="0"/>
              </a:spcBef>
              <a:spcAft>
                <a:spcPct val="0"/>
              </a:spcAft>
              <a:defRPr sz="4000">
                <a:solidFill>
                  <a:schemeClr val="bg1"/>
                </a:solidFill>
                <a:latin typeface="Arial" charset="0"/>
              </a:defRPr>
            </a:lvl4pPr>
            <a:lvl5pPr algn="l" rtl="0" eaLnBrk="0" fontAlgn="base" hangingPunct="0">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0" cap="none" spc="0" normalizeH="0" baseline="0" noProof="0" dirty="0">
                <a:ln>
                  <a:noFill/>
                </a:ln>
                <a:solidFill>
                  <a:schemeClr val="tx1"/>
                </a:solidFill>
                <a:effectLst/>
                <a:uLnTx/>
                <a:uFillTx/>
                <a:latin typeface="+mn-lt"/>
                <a:ea typeface="+mj-ea"/>
                <a:cs typeface="+mj-cs"/>
              </a:rPr>
              <a:t>“Paid For By” Statements – Non-Broadcast Communications</a:t>
            </a:r>
          </a:p>
        </p:txBody>
      </p:sp>
      <p:pic>
        <p:nvPicPr>
          <p:cNvPr id="33804" name="Picture 8">
            <a:extLst>
              <a:ext uri="{FF2B5EF4-FFF2-40B4-BE49-F238E27FC236}">
                <a16:creationId xmlns:a16="http://schemas.microsoft.com/office/drawing/2014/main" id="{FFA16C45-3EC1-2AF0-1C92-504685719CF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206" y="5768318"/>
            <a:ext cx="1497468" cy="694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9">
            <a:extLst>
              <a:ext uri="{FF2B5EF4-FFF2-40B4-BE49-F238E27FC236}">
                <a16:creationId xmlns:a16="http://schemas.microsoft.com/office/drawing/2014/main" id="{9D149A80-3205-B079-7770-54EF64DBE496}"/>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8383" y="5995761"/>
            <a:ext cx="1713463" cy="59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Graphic 17" descr="Internet">
            <a:extLst>
              <a:ext uri="{FF2B5EF4-FFF2-40B4-BE49-F238E27FC236}">
                <a16:creationId xmlns:a16="http://schemas.microsoft.com/office/drawing/2014/main" id="{877F68EC-003F-BA88-7ABE-FE1AB745C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0508" y="5551714"/>
            <a:ext cx="1306286" cy="130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Picture 4">
            <a:extLst>
              <a:ext uri="{FF2B5EF4-FFF2-40B4-BE49-F238E27FC236}">
                <a16:creationId xmlns:a16="http://schemas.microsoft.com/office/drawing/2014/main" id="{2A585561-B8E7-0675-6185-08E339AD7ACB}"/>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76214">
            <a:off x="11281575" y="211405"/>
            <a:ext cx="619581" cy="50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B8D9DAD-6214-5661-3867-39AA91179B3E}"/>
              </a:ext>
            </a:extLst>
          </p:cNvPr>
          <p:cNvSpPr>
            <a:spLocks noGrp="1"/>
          </p:cNvSpPr>
          <p:nvPr>
            <p:ph type="sldNum" sz="quarter" idx="12"/>
          </p:nvPr>
        </p:nvSpPr>
        <p:spPr/>
        <p:txBody>
          <a:bodyPr/>
          <a:lstStyle/>
          <a:p>
            <a:fld id="{C3DB2ADC-AF19-4574-8C10-79B5B04FCA27}" type="slidenum">
              <a:rPr lang="en-US" smtClean="0"/>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C1EED2-0C8C-FACA-AFB7-1313B2CD621F}"/>
              </a:ext>
            </a:extLst>
          </p:cNvPr>
          <p:cNvSpPr>
            <a:spLocks noGrp="1"/>
          </p:cNvSpPr>
          <p:nvPr>
            <p:ph type="title"/>
          </p:nvPr>
        </p:nvSpPr>
        <p:spPr>
          <a:xfrm>
            <a:off x="586026" y="179940"/>
            <a:ext cx="11144325" cy="635241"/>
          </a:xfrm>
        </p:spPr>
        <p:txBody>
          <a:bodyPr>
            <a:normAutofit/>
          </a:bodyPr>
          <a:lstStyle/>
          <a:p>
            <a:r>
              <a:rPr lang="en-US" altLang="en-US" sz="3000" b="1" kern="0" dirty="0">
                <a:solidFill>
                  <a:schemeClr val="tx1"/>
                </a:solidFill>
                <a:latin typeface="+mn-lt"/>
              </a:rPr>
              <a:t>“Paid For By” Statements – Broadcast communications</a:t>
            </a:r>
            <a:endParaRPr lang="en-US" sz="3000" dirty="0"/>
          </a:p>
        </p:txBody>
      </p:sp>
      <p:graphicFrame>
        <p:nvGraphicFramePr>
          <p:cNvPr id="5" name="Content Placeholder 4">
            <a:extLst>
              <a:ext uri="{FF2B5EF4-FFF2-40B4-BE49-F238E27FC236}">
                <a16:creationId xmlns:a16="http://schemas.microsoft.com/office/drawing/2014/main" id="{5BCFD8F4-EA6A-687B-68F0-591F85BCE45F}"/>
              </a:ext>
            </a:extLst>
          </p:cNvPr>
          <p:cNvGraphicFramePr>
            <a:graphicFrameLocks noGrp="1"/>
          </p:cNvGraphicFramePr>
          <p:nvPr>
            <p:ph idx="1"/>
            <p:extLst>
              <p:ext uri="{D42A27DB-BD31-4B8C-83A1-F6EECF244321}">
                <p14:modId xmlns:p14="http://schemas.microsoft.com/office/powerpoint/2010/main" val="3554257173"/>
              </p:ext>
            </p:extLst>
          </p:nvPr>
        </p:nvGraphicFramePr>
        <p:xfrm>
          <a:off x="750094" y="927265"/>
          <a:ext cx="10691812" cy="5028080"/>
        </p:xfrm>
        <a:graphic>
          <a:graphicData uri="http://schemas.openxmlformats.org/drawingml/2006/table">
            <a:tbl>
              <a:tblPr firstRow="1" bandRow="1">
                <a:tableStyleId>{10A1B5D5-9B99-4C35-A422-299274C87663}</a:tableStyleId>
              </a:tblPr>
              <a:tblGrid>
                <a:gridCol w="10691812">
                  <a:extLst>
                    <a:ext uri="{9D8B030D-6E8A-4147-A177-3AD203B41FA5}">
                      <a16:colId xmlns:a16="http://schemas.microsoft.com/office/drawing/2014/main" val="20000"/>
                    </a:ext>
                  </a:extLst>
                </a:gridCol>
              </a:tblGrid>
              <a:tr h="6983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t>Broadcast Communications including Online Video and Audio</a:t>
                      </a:r>
                    </a:p>
                  </a:txBody>
                  <a:tcPr>
                    <a:solidFill>
                      <a:schemeClr val="accent6">
                        <a:lumMod val="75000"/>
                      </a:schemeClr>
                    </a:solidFill>
                  </a:tcPr>
                </a:tc>
                <a:extLst>
                  <a:ext uri="{0D108BD9-81ED-4DB2-BD59-A6C34878D82A}">
                    <a16:rowId xmlns:a16="http://schemas.microsoft.com/office/drawing/2014/main" val="10000"/>
                  </a:ext>
                </a:extLst>
              </a:tr>
              <a:tr h="432974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Must comply with the Federal Communications Commission (FCC) for size, duration and placement. Click </a:t>
                      </a:r>
                      <a:r>
                        <a:rPr lang="en-US" sz="2400" dirty="0">
                          <a:hlinkClick r:id="rId3"/>
                        </a:rPr>
                        <a:t>here</a:t>
                      </a:r>
                      <a:r>
                        <a:rPr lang="en-US" sz="2400" dirty="0"/>
                        <a:t> to visit the FCC website for their requirements.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20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400" dirty="0"/>
                        <a:t>A statement that “The communication has been paid for by (full name of the person paying for the communication)”</a:t>
                      </a:r>
                    </a:p>
                  </a:txBody>
                  <a:tcPr/>
                </a:tc>
                <a:extLst>
                  <a:ext uri="{0D108BD9-81ED-4DB2-BD59-A6C34878D82A}">
                    <a16:rowId xmlns:a16="http://schemas.microsoft.com/office/drawing/2014/main" val="10001"/>
                  </a:ext>
                </a:extLst>
              </a:tr>
            </a:tbl>
          </a:graphicData>
        </a:graphic>
      </p:graphicFrame>
      <p:pic>
        <p:nvPicPr>
          <p:cNvPr id="35852" name="Picture 8">
            <a:extLst>
              <a:ext uri="{FF2B5EF4-FFF2-40B4-BE49-F238E27FC236}">
                <a16:creationId xmlns:a16="http://schemas.microsoft.com/office/drawing/2014/main" id="{0A073F44-063A-4CB4-4F22-39F34F31724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0269" y="5153819"/>
            <a:ext cx="985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9">
            <a:extLst>
              <a:ext uri="{FF2B5EF4-FFF2-40B4-BE49-F238E27FC236}">
                <a16:creationId xmlns:a16="http://schemas.microsoft.com/office/drawing/2014/main" id="{A03BDE42-2F46-76B1-F508-F0F1170AB71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5712" y="4029711"/>
            <a:ext cx="10683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10">
            <a:extLst>
              <a:ext uri="{FF2B5EF4-FFF2-40B4-BE49-F238E27FC236}">
                <a16:creationId xmlns:a16="http://schemas.microsoft.com/office/drawing/2014/main" id="{7F8FCF6F-48D8-E168-78F2-9912FC3CD9A1}"/>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4933" y="3923349"/>
            <a:ext cx="741362"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5" name="Graphic 17">
            <a:extLst>
              <a:ext uri="{FF2B5EF4-FFF2-40B4-BE49-F238E27FC236}">
                <a16:creationId xmlns:a16="http://schemas.microsoft.com/office/drawing/2014/main" id="{48FE19D4-05F9-C245-9CA8-3ACD674EE893}"/>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8356" y="4925219"/>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Graphic 19">
            <a:extLst>
              <a:ext uri="{FF2B5EF4-FFF2-40B4-BE49-F238E27FC236}">
                <a16:creationId xmlns:a16="http://schemas.microsoft.com/office/drawing/2014/main" id="{FA8D4495-F239-F528-BEBC-8FF1A5CC0693}"/>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73517" y="3923349"/>
            <a:ext cx="652462"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Graphic 22">
            <a:extLst>
              <a:ext uri="{FF2B5EF4-FFF2-40B4-BE49-F238E27FC236}">
                <a16:creationId xmlns:a16="http://schemas.microsoft.com/office/drawing/2014/main" id="{1A723596-F01E-973E-1951-51838092947F}"/>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3406" y="512714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24">
            <a:extLst>
              <a:ext uri="{FF2B5EF4-FFF2-40B4-BE49-F238E27FC236}">
                <a16:creationId xmlns:a16="http://schemas.microsoft.com/office/drawing/2014/main" id="{94E1A6EF-ED9D-22C7-AE1E-56FD2EC87BED}"/>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6968" y="4088449"/>
            <a:ext cx="5334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4">
            <a:extLst>
              <a:ext uri="{FF2B5EF4-FFF2-40B4-BE49-F238E27FC236}">
                <a16:creationId xmlns:a16="http://schemas.microsoft.com/office/drawing/2014/main" id="{3265682B-6BC7-E8AD-9613-6DD3A34457DF}"/>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943522">
            <a:off x="205357" y="917210"/>
            <a:ext cx="1089471" cy="8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4B99184-4F02-BAC6-3726-BA3EB333F81A}"/>
              </a:ext>
            </a:extLst>
          </p:cNvPr>
          <p:cNvSpPr>
            <a:spLocks noGrp="1"/>
          </p:cNvSpPr>
          <p:nvPr>
            <p:ph type="sldNum" sz="quarter" idx="12"/>
          </p:nvPr>
        </p:nvSpPr>
        <p:spPr/>
        <p:txBody>
          <a:bodyPr/>
          <a:lstStyle/>
          <a:p>
            <a:fld id="{C3DB2ADC-AF19-4574-8C10-79B5B04FCA27}" type="slidenum">
              <a:rPr lang="en-US" smtClean="0"/>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6B461B42-FCB8-7EE5-F0E3-0469BEACA3B9}"/>
              </a:ext>
            </a:extLst>
          </p:cNvPr>
          <p:cNvSpPr txBox="1">
            <a:spLocks noGrp="1" noChangeArrowheads="1"/>
          </p:cNvSpPr>
          <p:nvPr>
            <p:ph type="title" idx="4294967295"/>
          </p:nvPr>
        </p:nvSpPr>
        <p:spPr bwMode="gray">
          <a:xfrm>
            <a:off x="710006" y="233043"/>
            <a:ext cx="10881360" cy="5695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0" fontAlgn="base" hangingPunct="0">
              <a:spcBef>
                <a:spcPct val="0"/>
              </a:spcBef>
              <a:spcAft>
                <a:spcPct val="0"/>
              </a:spcAft>
              <a:defRPr sz="40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Arial" charset="0"/>
              </a:defRPr>
            </a:lvl2pPr>
            <a:lvl3pPr algn="l" rtl="0" eaLnBrk="0" fontAlgn="base" hangingPunct="0">
              <a:spcBef>
                <a:spcPct val="0"/>
              </a:spcBef>
              <a:spcAft>
                <a:spcPct val="0"/>
              </a:spcAft>
              <a:defRPr sz="4000">
                <a:solidFill>
                  <a:schemeClr val="bg1"/>
                </a:solidFill>
                <a:latin typeface="Arial" charset="0"/>
              </a:defRPr>
            </a:lvl3pPr>
            <a:lvl4pPr algn="l" rtl="0" eaLnBrk="0" fontAlgn="base" hangingPunct="0">
              <a:spcBef>
                <a:spcPct val="0"/>
              </a:spcBef>
              <a:spcAft>
                <a:spcPct val="0"/>
              </a:spcAft>
              <a:defRPr sz="4000">
                <a:solidFill>
                  <a:schemeClr val="bg1"/>
                </a:solidFill>
                <a:latin typeface="Arial" charset="0"/>
              </a:defRPr>
            </a:lvl4pPr>
            <a:lvl5pPr algn="l" rtl="0" eaLnBrk="0" fontAlgn="base" hangingPunct="0">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chemeClr val="tx1"/>
                </a:solidFill>
                <a:effectLst/>
                <a:uLnTx/>
                <a:uFillTx/>
                <a:latin typeface="+mn-lt"/>
                <a:ea typeface="+mj-ea"/>
                <a:cs typeface="+mj-cs"/>
              </a:rPr>
              <a:t>“Paid For By” Statements – Electronic &amp; Online Communications</a:t>
            </a:r>
          </a:p>
        </p:txBody>
      </p:sp>
      <p:sp>
        <p:nvSpPr>
          <p:cNvPr id="3" name="Content Placeholder 2">
            <a:extLst>
              <a:ext uri="{FF2B5EF4-FFF2-40B4-BE49-F238E27FC236}">
                <a16:creationId xmlns:a16="http://schemas.microsoft.com/office/drawing/2014/main" id="{5ACC40FD-EED3-1E4A-2290-40AEA04447F4}"/>
              </a:ext>
            </a:extLst>
          </p:cNvPr>
          <p:cNvSpPr>
            <a:spLocks noGrp="1"/>
          </p:cNvSpPr>
          <p:nvPr>
            <p:ph idx="1"/>
          </p:nvPr>
        </p:nvSpPr>
        <p:spPr>
          <a:xfrm>
            <a:off x="710006" y="922338"/>
            <a:ext cx="11197514" cy="5273675"/>
          </a:xfrm>
          <a:solidFill>
            <a:schemeClr val="accent6">
              <a:lumMod val="20000"/>
              <a:lumOff val="80000"/>
            </a:schemeClr>
          </a:solidFill>
        </p:spPr>
        <p:txBody>
          <a:bodyPr>
            <a:noAutofit/>
          </a:bodyPr>
          <a:lstStyle/>
          <a:p>
            <a:pPr marL="0" indent="0">
              <a:buNone/>
              <a:defRPr/>
            </a:pPr>
            <a:r>
              <a:rPr lang="en-US" sz="2400" b="1" u="sng" dirty="0"/>
              <a:t>Electronic or Online Communications</a:t>
            </a:r>
          </a:p>
          <a:p>
            <a:pPr marL="0" indent="0">
              <a:buNone/>
              <a:defRPr/>
            </a:pPr>
            <a:r>
              <a:rPr lang="en-US" sz="2400" dirty="0"/>
              <a:t>If impracticable to include a disclaimer on an electronic or online communication, the required disclaimer must be available by means of a direct link from the communication to a web page or application screen containing the disclaimer statement.  </a:t>
            </a:r>
          </a:p>
          <a:p>
            <a:pPr>
              <a:defRPr/>
            </a:pPr>
            <a:r>
              <a:rPr lang="en-US" sz="2400" b="1" dirty="0"/>
              <a:t>Direct link disclaimer requirements:</a:t>
            </a:r>
          </a:p>
          <a:p>
            <a:pPr lvl="1">
              <a:defRPr/>
            </a:pPr>
            <a:r>
              <a:rPr lang="en-US" sz="2400" dirty="0"/>
              <a:t>Same as the Non-Broadcast communication requirements for size and content, </a:t>
            </a:r>
          </a:p>
          <a:p>
            <a:pPr lvl="1">
              <a:defRPr/>
            </a:pPr>
            <a:r>
              <a:rPr lang="en-US" sz="2400" dirty="0"/>
              <a:t>The information on the direct link must be clearly and conspicuously displayed and </a:t>
            </a:r>
            <a:r>
              <a:rPr lang="en-US" sz="2400" b="1" dirty="0"/>
              <a:t>must be immediately apparent on the screen without receiving or viewing any additional material.</a:t>
            </a:r>
          </a:p>
        </p:txBody>
      </p:sp>
      <p:sp>
        <p:nvSpPr>
          <p:cNvPr id="2" name="Slide Number Placeholder 1">
            <a:extLst>
              <a:ext uri="{FF2B5EF4-FFF2-40B4-BE49-F238E27FC236}">
                <a16:creationId xmlns:a16="http://schemas.microsoft.com/office/drawing/2014/main" id="{6610B864-B2B1-E583-12A8-08128603F36B}"/>
              </a:ext>
            </a:extLst>
          </p:cNvPr>
          <p:cNvSpPr>
            <a:spLocks noGrp="1"/>
          </p:cNvSpPr>
          <p:nvPr>
            <p:ph type="sldNum" sz="quarter" idx="12"/>
          </p:nvPr>
        </p:nvSpPr>
        <p:spPr/>
        <p:txBody>
          <a:bodyPr/>
          <a:lstStyle/>
          <a:p>
            <a:fld id="{C3DB2ADC-AF19-4574-8C10-79B5B04FCA27}" type="slidenum">
              <a:rPr lang="en-US" smtClean="0"/>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44" name="Rectangle 39943">
            <a:extLst>
              <a:ext uri="{FF2B5EF4-FFF2-40B4-BE49-F238E27FC236}">
                <a16:creationId xmlns:a16="http://schemas.microsoft.com/office/drawing/2014/main" id="{4109E738-3B9E-4529-9D47-C9708D612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946" name="Straight Connector 39945">
            <a:extLst>
              <a:ext uri="{FF2B5EF4-FFF2-40B4-BE49-F238E27FC236}">
                <a16:creationId xmlns:a16="http://schemas.microsoft.com/office/drawing/2014/main" id="{C8062654-89B3-47F1-A970-2D6DE3884C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48" name="Straight Connector 39947">
            <a:extLst>
              <a:ext uri="{FF2B5EF4-FFF2-40B4-BE49-F238E27FC236}">
                <a16:creationId xmlns:a16="http://schemas.microsoft.com/office/drawing/2014/main" id="{BE83A592-A4C2-4101-B9F2-D23243BA1A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7">
            <a:extLst>
              <a:ext uri="{FF2B5EF4-FFF2-40B4-BE49-F238E27FC236}">
                <a16:creationId xmlns:a16="http://schemas.microsoft.com/office/drawing/2014/main" id="{DBAA79B9-6CB1-210A-971D-09F894C54F9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7381" y="4144053"/>
            <a:ext cx="1717194" cy="17625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473735D0-525E-39CF-CF6C-FB2278EBFA5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49870" y="4144054"/>
            <a:ext cx="1682437" cy="17625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5C3D828B-C9F7-AAA1-17D1-3607D088B7F4}"/>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902074" y="4616751"/>
            <a:ext cx="4142828" cy="13041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a:extLst>
              <a:ext uri="{FF2B5EF4-FFF2-40B4-BE49-F238E27FC236}">
                <a16:creationId xmlns:a16="http://schemas.microsoft.com/office/drawing/2014/main" id="{54150046-2B68-1278-AB49-926197E8D3FE}"/>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16200000">
            <a:off x="8901158" y="2713816"/>
            <a:ext cx="4434586" cy="12532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1">
            <a:extLst>
              <a:ext uri="{FF2B5EF4-FFF2-40B4-BE49-F238E27FC236}">
                <a16:creationId xmlns:a16="http://schemas.microsoft.com/office/drawing/2014/main" id="{3CFC9ADF-02B1-59A0-064E-A7202CC79EC2}"/>
              </a:ext>
            </a:extLst>
          </p:cNvPr>
          <p:cNvSpPr txBox="1">
            <a:spLocks noGrp="1" noChangeArrowheads="1"/>
          </p:cNvSpPr>
          <p:nvPr>
            <p:ph type="title" idx="4294967295"/>
          </p:nvPr>
        </p:nvSpPr>
        <p:spPr bwMode="gray">
          <a:xfrm>
            <a:off x="446949" y="889781"/>
            <a:ext cx="3310979" cy="2074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rtl="0" eaLnBrk="0" fontAlgn="base" hangingPunct="0">
              <a:spcBef>
                <a:spcPct val="0"/>
              </a:spcBef>
              <a:spcAft>
                <a:spcPct val="0"/>
              </a:spcAft>
              <a:defRPr sz="40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Arial" charset="0"/>
              </a:defRPr>
            </a:lvl2pPr>
            <a:lvl3pPr algn="l" rtl="0" eaLnBrk="0" fontAlgn="base" hangingPunct="0">
              <a:spcBef>
                <a:spcPct val="0"/>
              </a:spcBef>
              <a:spcAft>
                <a:spcPct val="0"/>
              </a:spcAft>
              <a:defRPr sz="4000">
                <a:solidFill>
                  <a:schemeClr val="bg1"/>
                </a:solidFill>
                <a:latin typeface="Arial" charset="0"/>
              </a:defRPr>
            </a:lvl3pPr>
            <a:lvl4pPr algn="l" rtl="0" eaLnBrk="0" fontAlgn="base" hangingPunct="0">
              <a:spcBef>
                <a:spcPct val="0"/>
              </a:spcBef>
              <a:spcAft>
                <a:spcPct val="0"/>
              </a:spcAft>
              <a:defRPr sz="4000">
                <a:solidFill>
                  <a:schemeClr val="bg1"/>
                </a:solidFill>
                <a:latin typeface="Arial" charset="0"/>
              </a:defRPr>
            </a:lvl4pPr>
            <a:lvl5pPr algn="l" rtl="0" eaLnBrk="0" fontAlgn="base" hangingPunct="0">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3600" b="1" i="0" u="none" strike="noStrike" kern="1200" cap="all" spc="30" normalizeH="0" baseline="0" noProof="0" dirty="0">
                <a:ln>
                  <a:noFill/>
                </a:ln>
                <a:solidFill>
                  <a:schemeClr val="tx1"/>
                </a:solidFill>
                <a:effectLst/>
                <a:uLnTx/>
                <a:uFillTx/>
                <a:latin typeface="+mj-lt"/>
                <a:ea typeface="+mj-ea"/>
                <a:cs typeface="+mj-cs"/>
              </a:rPr>
              <a:t>“Paid For By” Statements  - Small Items</a:t>
            </a:r>
          </a:p>
        </p:txBody>
      </p:sp>
      <p:sp>
        <p:nvSpPr>
          <p:cNvPr id="39938" name="Content Placeholder 2">
            <a:extLst>
              <a:ext uri="{FF2B5EF4-FFF2-40B4-BE49-F238E27FC236}">
                <a16:creationId xmlns:a16="http://schemas.microsoft.com/office/drawing/2014/main" id="{11A8CB6F-6093-9E93-EE44-1AF7882DF2FF}"/>
              </a:ext>
            </a:extLst>
          </p:cNvPr>
          <p:cNvSpPr>
            <a:spLocks noGrp="1" noChangeArrowheads="1"/>
          </p:cNvSpPr>
          <p:nvPr>
            <p:ph idx="1"/>
          </p:nvPr>
        </p:nvSpPr>
        <p:spPr>
          <a:xfrm>
            <a:off x="4175863" y="928787"/>
            <a:ext cx="6650971" cy="2411630"/>
          </a:xfrm>
        </p:spPr>
        <p:txBody>
          <a:bodyPr vert="horz" lIns="91440" tIns="45720" rIns="91440" bIns="45720" rtlCol="0">
            <a:normAutofit/>
          </a:bodyPr>
          <a:lstStyle/>
          <a:p>
            <a:pPr marL="0" indent="0">
              <a:lnSpc>
                <a:spcPct val="110000"/>
              </a:lnSpc>
              <a:buNone/>
            </a:pPr>
            <a:r>
              <a:rPr lang="en-US" altLang="en-US" sz="2400" b="1" dirty="0"/>
              <a:t>Campaign and Political Finance Rule 22</a:t>
            </a:r>
          </a:p>
          <a:p>
            <a:pPr>
              <a:lnSpc>
                <a:spcPct val="110000"/>
              </a:lnSpc>
            </a:pPr>
            <a:r>
              <a:rPr lang="en-US" altLang="en-US" sz="2400" dirty="0"/>
              <a:t>A disclaimer / paid for by statement does not apply to bumper stickers, pins, buttons, pens, and similar small items upon which the disclaimer cannot be reasonably printed. </a:t>
            </a:r>
          </a:p>
          <a:p>
            <a:pPr marL="457200" lvl="1">
              <a:lnSpc>
                <a:spcPct val="110000"/>
              </a:lnSpc>
            </a:pPr>
            <a:endParaRPr lang="en-US" altLang="en-US" dirty="0"/>
          </a:p>
        </p:txBody>
      </p:sp>
      <p:sp>
        <p:nvSpPr>
          <p:cNvPr id="6" name="Slide Number Placeholder 5">
            <a:extLst>
              <a:ext uri="{FF2B5EF4-FFF2-40B4-BE49-F238E27FC236}">
                <a16:creationId xmlns:a16="http://schemas.microsoft.com/office/drawing/2014/main" id="{EF05F73D-6820-990E-4110-31353D8AABB6}"/>
              </a:ext>
            </a:extLst>
          </p:cNvPr>
          <p:cNvSpPr>
            <a:spLocks noGrp="1"/>
          </p:cNvSpPr>
          <p:nvPr>
            <p:ph type="sldNum" sz="quarter" idx="12"/>
          </p:nvPr>
        </p:nvSpPr>
        <p:spPr/>
        <p:txBody>
          <a:bodyPr/>
          <a:lstStyle/>
          <a:p>
            <a:fld id="{C3DB2ADC-AF19-4574-8C10-79B5B04FCA27}" type="slidenum">
              <a:rPr lang="en-US" smtClean="0"/>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B1B3A-86E3-C5D8-ACCB-3CC3E414C6B8}"/>
              </a:ext>
            </a:extLst>
          </p:cNvPr>
          <p:cNvSpPr>
            <a:spLocks noGrp="1"/>
          </p:cNvSpPr>
          <p:nvPr>
            <p:ph type="title"/>
          </p:nvPr>
        </p:nvSpPr>
        <p:spPr>
          <a:xfrm>
            <a:off x="700635" y="922096"/>
            <a:ext cx="10691265" cy="601904"/>
          </a:xfrm>
        </p:spPr>
        <p:txBody>
          <a:bodyPr>
            <a:normAutofit/>
          </a:bodyPr>
          <a:lstStyle/>
          <a:p>
            <a:r>
              <a:rPr lang="en-US" sz="3200" b="1" dirty="0"/>
              <a:t>Complaint alert</a:t>
            </a:r>
          </a:p>
        </p:txBody>
      </p:sp>
      <p:sp>
        <p:nvSpPr>
          <p:cNvPr id="3" name="Content Placeholder 2">
            <a:extLst>
              <a:ext uri="{FF2B5EF4-FFF2-40B4-BE49-F238E27FC236}">
                <a16:creationId xmlns:a16="http://schemas.microsoft.com/office/drawing/2014/main" id="{DDBC26F7-DF9F-AB80-3AFE-BD65BA1E2D6D}"/>
              </a:ext>
            </a:extLst>
          </p:cNvPr>
          <p:cNvSpPr>
            <a:spLocks noGrp="1"/>
          </p:cNvSpPr>
          <p:nvPr>
            <p:ph idx="1"/>
          </p:nvPr>
        </p:nvSpPr>
        <p:spPr>
          <a:xfrm>
            <a:off x="700635" y="1615440"/>
            <a:ext cx="5933845" cy="4313774"/>
          </a:xfrm>
        </p:spPr>
        <p:txBody>
          <a:bodyPr>
            <a:normAutofit/>
          </a:bodyPr>
          <a:lstStyle/>
          <a:p>
            <a:pPr marL="0" indent="0">
              <a:buNone/>
            </a:pPr>
            <a:r>
              <a:rPr lang="en-US" sz="2400" dirty="0"/>
              <a:t>One of the most common complaints we get is related to missing or incomplete “Paid for by” / Disclaimer statements.  Please review </a:t>
            </a:r>
            <a:r>
              <a:rPr lang="en-US" sz="2400" dirty="0">
                <a:effectLst/>
                <a:latin typeface="Aptos" panose="020B0004020202020204" pitchFamily="34" charset="0"/>
                <a:ea typeface="Times New Roman" panose="02020603050405020304" pitchFamily="18" charset="0"/>
                <a:cs typeface="Aptos" panose="020B0004020202020204" pitchFamily="34" charset="0"/>
              </a:rPr>
              <a:t>1-45-108.3 and 1-45-107.5(5), C.R.S. and CPF Rule 22.</a:t>
            </a:r>
          </a:p>
          <a:p>
            <a:pPr marL="0" indent="0">
              <a:buNone/>
            </a:pPr>
            <a:endParaRPr lang="en-US" sz="2400" dirty="0">
              <a:latin typeface="Aptos" panose="020B0004020202020204" pitchFamily="34" charset="0"/>
            </a:endParaRPr>
          </a:p>
          <a:p>
            <a:pPr marL="0" indent="0">
              <a:buNone/>
            </a:pPr>
            <a:r>
              <a:rPr lang="en-US" sz="2400" dirty="0">
                <a:latin typeface="Aptos" panose="020B0004020202020204" pitchFamily="34" charset="0"/>
              </a:rPr>
              <a:t>A good “Paid for by” / Disclaimer statement is a complete one.</a:t>
            </a:r>
          </a:p>
          <a:p>
            <a:pPr marL="0" indent="0">
              <a:buNone/>
            </a:pPr>
            <a:endParaRPr lang="en-US" sz="24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0EA624BC-5405-808F-0131-33DEBD24DE58}"/>
              </a:ext>
            </a:extLst>
          </p:cNvPr>
          <p:cNvSpPr>
            <a:spLocks noGrp="1"/>
          </p:cNvSpPr>
          <p:nvPr>
            <p:ph type="sldNum" sz="quarter" idx="12"/>
          </p:nvPr>
        </p:nvSpPr>
        <p:spPr/>
        <p:txBody>
          <a:bodyPr/>
          <a:lstStyle/>
          <a:p>
            <a:fld id="{C3DB2ADC-AF19-4574-8C10-79B5B04FCA27}" type="slidenum">
              <a:rPr lang="en-US" smtClean="0"/>
              <a:t>27</a:t>
            </a:fld>
            <a:endParaRPr lang="en-US" dirty="0"/>
          </a:p>
        </p:txBody>
      </p:sp>
      <p:pic>
        <p:nvPicPr>
          <p:cNvPr id="5" name="Picture Placeholder 4">
            <a:extLst>
              <a:ext uri="{FF2B5EF4-FFF2-40B4-BE49-F238E27FC236}">
                <a16:creationId xmlns:a16="http://schemas.microsoft.com/office/drawing/2014/main" id="{EA16E687-04D9-F416-9F17-80F0F2743551}"/>
              </a:ext>
              <a:ext uri="{C183D7F6-B498-43B3-948B-1728B52AA6E4}">
                <adec:decorative xmlns:adec="http://schemas.microsoft.com/office/drawing/2017/decorative" val="1"/>
              </a:ext>
            </a:extLst>
          </p:cNvPr>
          <p:cNvPicPr>
            <a:picLocks noChangeAspect="1"/>
          </p:cNvPicPr>
          <p:nvPr/>
        </p:nvPicPr>
        <p:blipFill>
          <a:blip r:embed="rId2"/>
          <a:srcRect t="5" b="5"/>
          <a:stretch>
            <a:fillRect/>
          </a:stretch>
        </p:blipFill>
        <p:spPr>
          <a:xfrm>
            <a:off x="7437887" y="1881640"/>
            <a:ext cx="4284438" cy="3327933"/>
          </a:xfrm>
          <a:prstGeom prst="rect">
            <a:avLst/>
          </a:prstGeom>
        </p:spPr>
      </p:pic>
    </p:spTree>
    <p:extLst>
      <p:ext uri="{BB962C8B-B14F-4D97-AF65-F5344CB8AC3E}">
        <p14:creationId xmlns:p14="http://schemas.microsoft.com/office/powerpoint/2010/main" val="3561131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9048C4-D15B-424B-10D6-BFF0362B2A17}"/>
              </a:ext>
            </a:extLst>
          </p:cNvPr>
          <p:cNvSpPr>
            <a:spLocks noGrp="1"/>
          </p:cNvSpPr>
          <p:nvPr>
            <p:ph type="title"/>
          </p:nvPr>
        </p:nvSpPr>
        <p:spPr>
          <a:xfrm>
            <a:off x="838200" y="1527975"/>
            <a:ext cx="5089634" cy="4231693"/>
          </a:xfrm>
        </p:spPr>
        <p:txBody>
          <a:bodyPr vert="horz" lIns="91440" tIns="45720" rIns="91440" bIns="45720" rtlCol="0" anchor="t">
            <a:normAutofit/>
          </a:bodyPr>
          <a:lstStyle/>
          <a:p>
            <a:r>
              <a:rPr lang="en-US" sz="5400" dirty="0"/>
              <a:t>Penalties, Waivers, </a:t>
            </a:r>
            <a:br>
              <a:rPr lang="en-US" sz="5400" dirty="0"/>
            </a:br>
            <a:r>
              <a:rPr lang="en-US" sz="5400" dirty="0"/>
              <a:t>&amp;</a:t>
            </a:r>
            <a:br>
              <a:rPr lang="en-US" sz="5400" dirty="0"/>
            </a:br>
            <a:r>
              <a:rPr lang="en-US" sz="5400" dirty="0"/>
              <a:t>Complaints</a:t>
            </a:r>
          </a:p>
        </p:txBody>
      </p:sp>
      <p:pic>
        <p:nvPicPr>
          <p:cNvPr id="11" name="Picture 10">
            <a:extLst>
              <a:ext uri="{FF2B5EF4-FFF2-40B4-BE49-F238E27FC236}">
                <a16:creationId xmlns:a16="http://schemas.microsoft.com/office/drawing/2014/main" id="{29936631-6BBC-7F2E-4C80-F5FE6C40611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r="1" b="19363"/>
          <a:stretch/>
        </p:blipFill>
        <p:spPr>
          <a:xfrm>
            <a:off x="6515100" y="1366346"/>
            <a:ext cx="5676900" cy="5491654"/>
          </a:xfrm>
          <a:prstGeom prst="rect">
            <a:avLst/>
          </a:prstGeom>
        </p:spPr>
      </p:pic>
    </p:spTree>
    <p:extLst>
      <p:ext uri="{BB962C8B-B14F-4D97-AF65-F5344CB8AC3E}">
        <p14:creationId xmlns:p14="http://schemas.microsoft.com/office/powerpoint/2010/main" val="3805504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E449A-C898-8656-E3E1-6EF5A174A521}"/>
              </a:ext>
            </a:extLst>
          </p:cNvPr>
          <p:cNvSpPr>
            <a:spLocks noGrp="1"/>
          </p:cNvSpPr>
          <p:nvPr>
            <p:ph type="title"/>
          </p:nvPr>
        </p:nvSpPr>
        <p:spPr>
          <a:xfrm>
            <a:off x="677573" y="752936"/>
            <a:ext cx="10640005" cy="761540"/>
          </a:xfrm>
        </p:spPr>
        <p:txBody>
          <a:bodyPr>
            <a:normAutofit/>
          </a:bodyPr>
          <a:lstStyle/>
          <a:p>
            <a:r>
              <a:rPr lang="en-US" sz="3200" b="1" dirty="0"/>
              <a:t>Penalties &amp; waiver requests</a:t>
            </a:r>
          </a:p>
        </p:txBody>
      </p:sp>
      <p:sp>
        <p:nvSpPr>
          <p:cNvPr id="5" name="Text Placeholder 4">
            <a:extLst>
              <a:ext uri="{FF2B5EF4-FFF2-40B4-BE49-F238E27FC236}">
                <a16:creationId xmlns:a16="http://schemas.microsoft.com/office/drawing/2014/main" id="{26F46D34-B876-2829-E745-8FAA7872C56F}"/>
              </a:ext>
            </a:extLst>
          </p:cNvPr>
          <p:cNvSpPr>
            <a:spLocks noGrp="1"/>
          </p:cNvSpPr>
          <p:nvPr>
            <p:ph type="body" idx="1"/>
          </p:nvPr>
        </p:nvSpPr>
        <p:spPr>
          <a:xfrm>
            <a:off x="715384" y="1565276"/>
            <a:ext cx="5282192" cy="508952"/>
          </a:xfrm>
        </p:spPr>
        <p:txBody>
          <a:bodyPr>
            <a:normAutofit/>
          </a:bodyPr>
          <a:lstStyle/>
          <a:p>
            <a:r>
              <a:rPr lang="en-US" sz="2400" dirty="0"/>
              <a:t>Imposed Penalties</a:t>
            </a:r>
          </a:p>
        </p:txBody>
      </p:sp>
      <p:sp>
        <p:nvSpPr>
          <p:cNvPr id="6" name="Content Placeholder 5">
            <a:extLst>
              <a:ext uri="{FF2B5EF4-FFF2-40B4-BE49-F238E27FC236}">
                <a16:creationId xmlns:a16="http://schemas.microsoft.com/office/drawing/2014/main" id="{A3DF95A1-3694-B2CC-AE90-A689F1902395}"/>
              </a:ext>
            </a:extLst>
          </p:cNvPr>
          <p:cNvSpPr>
            <a:spLocks noGrp="1"/>
          </p:cNvSpPr>
          <p:nvPr>
            <p:ph sz="half" idx="2"/>
          </p:nvPr>
        </p:nvSpPr>
        <p:spPr>
          <a:xfrm>
            <a:off x="715384" y="2098675"/>
            <a:ext cx="5282192" cy="3773805"/>
          </a:xfrm>
        </p:spPr>
        <p:txBody>
          <a:bodyPr>
            <a:normAutofit/>
          </a:bodyPr>
          <a:lstStyle/>
          <a:p>
            <a:r>
              <a:rPr lang="en-US" sz="2400" dirty="0"/>
              <a:t>Penalties of $50 per day, including weekends and holidays, are imposed every day a report is late.  This includes the day of filing.</a:t>
            </a:r>
          </a:p>
        </p:txBody>
      </p:sp>
      <p:sp>
        <p:nvSpPr>
          <p:cNvPr id="7" name="Text Placeholder 6">
            <a:extLst>
              <a:ext uri="{FF2B5EF4-FFF2-40B4-BE49-F238E27FC236}">
                <a16:creationId xmlns:a16="http://schemas.microsoft.com/office/drawing/2014/main" id="{953E2819-F786-14FA-D752-F31C9F6E4B76}"/>
              </a:ext>
            </a:extLst>
          </p:cNvPr>
          <p:cNvSpPr>
            <a:spLocks noGrp="1"/>
          </p:cNvSpPr>
          <p:nvPr>
            <p:ph type="body" sz="quarter" idx="3"/>
          </p:nvPr>
        </p:nvSpPr>
        <p:spPr>
          <a:xfrm>
            <a:off x="6172200" y="1565276"/>
            <a:ext cx="5183188" cy="508952"/>
          </a:xfrm>
        </p:spPr>
        <p:txBody>
          <a:bodyPr>
            <a:normAutofit/>
          </a:bodyPr>
          <a:lstStyle/>
          <a:p>
            <a:r>
              <a:rPr lang="en-US" sz="2400" dirty="0"/>
              <a:t>Appealing Penalties</a:t>
            </a:r>
          </a:p>
        </p:txBody>
      </p:sp>
      <p:sp>
        <p:nvSpPr>
          <p:cNvPr id="8" name="Content Placeholder 7">
            <a:extLst>
              <a:ext uri="{FF2B5EF4-FFF2-40B4-BE49-F238E27FC236}">
                <a16:creationId xmlns:a16="http://schemas.microsoft.com/office/drawing/2014/main" id="{1CA4C404-494D-2274-3DB5-5360A8914C11}"/>
              </a:ext>
            </a:extLst>
          </p:cNvPr>
          <p:cNvSpPr>
            <a:spLocks noGrp="1"/>
          </p:cNvSpPr>
          <p:nvPr>
            <p:ph sz="quarter" idx="4"/>
          </p:nvPr>
        </p:nvSpPr>
        <p:spPr>
          <a:xfrm>
            <a:off x="6172200" y="2098675"/>
            <a:ext cx="5183188" cy="4545965"/>
          </a:xfrm>
        </p:spPr>
        <p:txBody>
          <a:bodyPr>
            <a:normAutofit/>
          </a:bodyPr>
          <a:lstStyle/>
          <a:p>
            <a:r>
              <a:rPr lang="en-US" sz="2400" dirty="0"/>
              <a:t>Once a penalty is imposed you have 30 days to file a written appeal through your TRACER account or by email.</a:t>
            </a:r>
          </a:p>
          <a:p>
            <a:r>
              <a:rPr lang="en-US" sz="2400" dirty="0"/>
              <a:t>A penalty may be reduced or waived if good cause is shown.  See CPF Rule 18.1 for guidance.</a:t>
            </a:r>
          </a:p>
        </p:txBody>
      </p:sp>
      <p:pic>
        <p:nvPicPr>
          <p:cNvPr id="10" name="Picture 5">
            <a:extLst>
              <a:ext uri="{FF2B5EF4-FFF2-40B4-BE49-F238E27FC236}">
                <a16:creationId xmlns:a16="http://schemas.microsoft.com/office/drawing/2014/main" id="{68002E53-6D9D-C88F-5C42-711AB5700493}"/>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7960" y="4678362"/>
            <a:ext cx="10668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4">
            <a:extLst>
              <a:ext uri="{FF2B5EF4-FFF2-40B4-BE49-F238E27FC236}">
                <a16:creationId xmlns:a16="http://schemas.microsoft.com/office/drawing/2014/main" id="{7676A540-F40A-FA41-FA1B-4D833172B88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25012" y="5174455"/>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loud Callout 10">
            <a:extLst>
              <a:ext uri="{FF2B5EF4-FFF2-40B4-BE49-F238E27FC236}">
                <a16:creationId xmlns:a16="http://schemas.microsoft.com/office/drawing/2014/main" id="{AA4AE69D-7861-0AB9-7114-DACFF4F65EB9}"/>
              </a:ext>
              <a:ext uri="{C183D7F6-B498-43B3-948B-1728B52AA6E4}">
                <adec:decorative xmlns:adec="http://schemas.microsoft.com/office/drawing/2017/decorative" val="1"/>
              </a:ext>
            </a:extLst>
          </p:cNvPr>
          <p:cNvSpPr/>
          <p:nvPr/>
        </p:nvSpPr>
        <p:spPr>
          <a:xfrm>
            <a:off x="3969384" y="3792378"/>
            <a:ext cx="1905000" cy="1341437"/>
          </a:xfrm>
          <a:prstGeom prst="cloudCallout">
            <a:avLst/>
          </a:prstGeom>
          <a:solidFill>
            <a:srgbClr val="BFA907">
              <a:lumMod val="60000"/>
              <a:lumOff val="40000"/>
            </a:srgbClr>
          </a:solidFill>
          <a:ln w="25400" cap="flat" cmpd="sng" algn="ctr">
            <a:solidFill>
              <a:srgbClr val="0099CC">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700" b="0" i="0" u="none" strike="noStrike" kern="0" cap="none" spc="0" normalizeH="0" baseline="0" noProof="0" dirty="0">
                <a:ln>
                  <a:noFill/>
                </a:ln>
                <a:solidFill>
                  <a:srgbClr val="000000"/>
                </a:solidFill>
                <a:effectLst/>
                <a:uLnTx/>
                <a:uFillTx/>
                <a:latin typeface="Arial"/>
                <a:ea typeface="+mn-ea"/>
                <a:cs typeface="+mn-cs"/>
              </a:rPr>
              <a:t>      But the dog ate my check book</a:t>
            </a:r>
            <a:r>
              <a:rPr kumimoji="0" lang="en-US" sz="1800" b="0" i="0" u="none" strike="noStrike" kern="0" cap="none" spc="0" normalizeH="0" baseline="0" noProof="0" dirty="0">
                <a:ln>
                  <a:noFill/>
                </a:ln>
                <a:solidFill>
                  <a:srgbClr val="000000"/>
                </a:solidFill>
                <a:effectLst/>
                <a:uLnTx/>
                <a:uFillTx/>
                <a:latin typeface="Arial"/>
                <a:ea typeface="+mn-ea"/>
                <a:cs typeface="+mn-cs"/>
              </a:rPr>
              <a:t> </a:t>
            </a:r>
          </a:p>
        </p:txBody>
      </p:sp>
      <p:sp>
        <p:nvSpPr>
          <p:cNvPr id="2" name="Slide Number Placeholder 1">
            <a:extLst>
              <a:ext uri="{FF2B5EF4-FFF2-40B4-BE49-F238E27FC236}">
                <a16:creationId xmlns:a16="http://schemas.microsoft.com/office/drawing/2014/main" id="{552092A5-4A1E-192E-B4B1-492E7C646F68}"/>
              </a:ext>
            </a:extLst>
          </p:cNvPr>
          <p:cNvSpPr>
            <a:spLocks noGrp="1"/>
          </p:cNvSpPr>
          <p:nvPr>
            <p:ph type="sldNum" sz="quarter" idx="12"/>
          </p:nvPr>
        </p:nvSpPr>
        <p:spPr/>
        <p:txBody>
          <a:bodyPr/>
          <a:lstStyle/>
          <a:p>
            <a:fld id="{C3DB2ADC-AF19-4574-8C10-79B5B04FCA27}" type="slidenum">
              <a:rPr lang="en-US" smtClean="0"/>
              <a:t>29</a:t>
            </a:fld>
            <a:endParaRPr lang="en-US" dirty="0"/>
          </a:p>
        </p:txBody>
      </p:sp>
    </p:spTree>
    <p:extLst>
      <p:ext uri="{BB962C8B-B14F-4D97-AF65-F5344CB8AC3E}">
        <p14:creationId xmlns:p14="http://schemas.microsoft.com/office/powerpoint/2010/main" val="162819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10">
            <a:extLst>
              <a:ext uri="{FF2B5EF4-FFF2-40B4-BE49-F238E27FC236}">
                <a16:creationId xmlns:a16="http://schemas.microsoft.com/office/drawing/2014/main" id="{EA302EC6-9DAE-38AF-4F2A-4B8851B7D5A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1509" r="-1" b="-1"/>
          <a:stretch/>
        </p:blipFill>
        <p:spPr>
          <a:xfrm>
            <a:off x="20" y="-17929"/>
            <a:ext cx="4206220" cy="6875929"/>
          </a:xfrm>
          <a:prstGeom prst="rect">
            <a:avLst/>
          </a:prstGeom>
        </p:spPr>
      </p:pic>
      <p:sp>
        <p:nvSpPr>
          <p:cNvPr id="2" name="Title 1">
            <a:extLst>
              <a:ext uri="{FF2B5EF4-FFF2-40B4-BE49-F238E27FC236}">
                <a16:creationId xmlns:a16="http://schemas.microsoft.com/office/drawing/2014/main" id="{957DA09C-15C6-AF7C-02F1-A135C9A96BA8}"/>
              </a:ext>
            </a:extLst>
          </p:cNvPr>
          <p:cNvSpPr>
            <a:spLocks noGrp="1"/>
          </p:cNvSpPr>
          <p:nvPr>
            <p:ph type="title"/>
          </p:nvPr>
        </p:nvSpPr>
        <p:spPr>
          <a:xfrm>
            <a:off x="4866968" y="914400"/>
            <a:ext cx="6627924" cy="788274"/>
          </a:xfrm>
        </p:spPr>
        <p:txBody>
          <a:bodyPr>
            <a:normAutofit/>
          </a:bodyPr>
          <a:lstStyle/>
          <a:p>
            <a:r>
              <a:rPr lang="en-US" b="1" dirty="0">
                <a:latin typeface="Source Sans Pro" panose="020B0503030403020204" pitchFamily="34" charset="0"/>
                <a:ea typeface="Source Sans Pro" panose="020B0503030403020204" pitchFamily="34" charset="0"/>
              </a:rPr>
              <a:t>DISCLAIMER</a:t>
            </a:r>
          </a:p>
        </p:txBody>
      </p:sp>
      <p:sp>
        <p:nvSpPr>
          <p:cNvPr id="17" name="Content Placeholder 16">
            <a:extLst>
              <a:ext uri="{FF2B5EF4-FFF2-40B4-BE49-F238E27FC236}">
                <a16:creationId xmlns:a16="http://schemas.microsoft.com/office/drawing/2014/main" id="{67231276-0EE5-6980-FE12-69E6EAB03F8D}"/>
              </a:ext>
            </a:extLst>
          </p:cNvPr>
          <p:cNvSpPr>
            <a:spLocks noGrp="1"/>
          </p:cNvSpPr>
          <p:nvPr>
            <p:ph idx="1"/>
          </p:nvPr>
        </p:nvSpPr>
        <p:spPr>
          <a:xfrm>
            <a:off x="4866968" y="1818292"/>
            <a:ext cx="6627924" cy="4143596"/>
          </a:xfrm>
        </p:spPr>
        <p:txBody>
          <a:bodyPr>
            <a:normAutofit/>
          </a:bodyPr>
          <a:lstStyle/>
          <a:p>
            <a:pPr marL="0" indent="0">
              <a:buNone/>
            </a:pPr>
            <a:r>
              <a:rPr lang="en-US" sz="2400" dirty="0">
                <a:latin typeface="Source Sans Pro" panose="020B0503030403020204" pitchFamily="34" charset="0"/>
                <a:ea typeface="Source Sans Pro" panose="020B0503030403020204" pitchFamily="34" charset="0"/>
              </a:rPr>
              <a:t>The Colorado Secretary of State’s office does not provide legal advice.</a:t>
            </a:r>
          </a:p>
          <a:p>
            <a:pPr marL="0" indent="0">
              <a:buNone/>
            </a:pPr>
            <a:r>
              <a:rPr lang="en-US" sz="2400" dirty="0">
                <a:latin typeface="Source Sans Pro" panose="020B0503030403020204" pitchFamily="34" charset="0"/>
                <a:ea typeface="Source Sans Pro" panose="020B0503030403020204" pitchFamily="34" charset="0"/>
              </a:rPr>
              <a:t>This training was created for reference purposes only.</a:t>
            </a:r>
          </a:p>
          <a:p>
            <a:pPr marL="0" indent="0">
              <a:buNone/>
            </a:pPr>
            <a:r>
              <a:rPr lang="en-US" sz="2400" dirty="0">
                <a:latin typeface="Source Sans Pro" panose="020B0503030403020204" pitchFamily="34" charset="0"/>
                <a:ea typeface="Source Sans Pro" panose="020B0503030403020204" pitchFamily="34" charset="0"/>
              </a:rPr>
              <a:t>Information contained in the training is not a substitute for legal advice and actual knowledge of campaign finance laws and regulations.</a:t>
            </a:r>
          </a:p>
          <a:p>
            <a:pPr marL="0" indent="0">
              <a:buNone/>
            </a:pPr>
            <a:endParaRPr lang="en-US" sz="2400" dirty="0">
              <a:latin typeface="Source Sans Pro" panose="020B0503030403020204" pitchFamily="34" charset="0"/>
              <a:ea typeface="Source Sans Pro" panose="020B0503030403020204" pitchFamily="34" charset="0"/>
            </a:endParaRPr>
          </a:p>
        </p:txBody>
      </p:sp>
      <p:cxnSp>
        <p:nvCxnSpPr>
          <p:cNvPr id="22" name="Straight Connector 21">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9262C4D8-5CFF-DC96-7EE4-D698606BA783}"/>
              </a:ext>
            </a:extLst>
          </p:cNvPr>
          <p:cNvSpPr>
            <a:spLocks noGrp="1"/>
          </p:cNvSpPr>
          <p:nvPr>
            <p:ph type="sldNum" sz="quarter" idx="12"/>
          </p:nvPr>
        </p:nvSpPr>
        <p:spPr/>
        <p:txBody>
          <a:bodyPr/>
          <a:lstStyle/>
          <a:p>
            <a:fld id="{C3DB2ADC-AF19-4574-8C10-79B5B04FCA27}" type="slidenum">
              <a:rPr lang="en-US" smtClean="0"/>
              <a:t>3</a:t>
            </a:fld>
            <a:endParaRPr lang="en-US" dirty="0"/>
          </a:p>
        </p:txBody>
      </p:sp>
    </p:spTree>
    <p:extLst>
      <p:ext uri="{BB962C8B-B14F-4D97-AF65-F5344CB8AC3E}">
        <p14:creationId xmlns:p14="http://schemas.microsoft.com/office/powerpoint/2010/main" val="4133910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AA13A94-A6FF-354A-AEBB-E05494DC9907}"/>
              </a:ext>
            </a:extLst>
          </p:cNvPr>
          <p:cNvSpPr>
            <a:spLocks noGrp="1"/>
          </p:cNvSpPr>
          <p:nvPr>
            <p:ph type="title"/>
          </p:nvPr>
        </p:nvSpPr>
        <p:spPr>
          <a:xfrm>
            <a:off x="700635" y="820496"/>
            <a:ext cx="10691265" cy="683184"/>
          </a:xfrm>
        </p:spPr>
        <p:txBody>
          <a:bodyPr>
            <a:normAutofit/>
          </a:bodyPr>
          <a:lstStyle/>
          <a:p>
            <a:r>
              <a:rPr lang="en-US" sz="3200" b="1" dirty="0"/>
              <a:t>Complaints </a:t>
            </a:r>
          </a:p>
        </p:txBody>
      </p:sp>
      <p:sp>
        <p:nvSpPr>
          <p:cNvPr id="10" name="Content Placeholder 9">
            <a:extLst>
              <a:ext uri="{FF2B5EF4-FFF2-40B4-BE49-F238E27FC236}">
                <a16:creationId xmlns:a16="http://schemas.microsoft.com/office/drawing/2014/main" id="{1CB8F493-21B1-0574-8152-F80C04512763}"/>
              </a:ext>
            </a:extLst>
          </p:cNvPr>
          <p:cNvSpPr>
            <a:spLocks noGrp="1"/>
          </p:cNvSpPr>
          <p:nvPr>
            <p:ph idx="1"/>
          </p:nvPr>
        </p:nvSpPr>
        <p:spPr>
          <a:xfrm>
            <a:off x="700634" y="1412240"/>
            <a:ext cx="10932566" cy="5039360"/>
          </a:xfrm>
        </p:spPr>
        <p:txBody>
          <a:bodyPr>
            <a:normAutofit fontScale="85000" lnSpcReduction="10000"/>
          </a:bodyPr>
          <a:lstStyle/>
          <a:p>
            <a:pPr>
              <a:lnSpc>
                <a:spcPct val="145000"/>
              </a:lnSpc>
            </a:pPr>
            <a:r>
              <a:rPr lang="en-US" altLang="en-US" sz="2600" dirty="0"/>
              <a:t>The process is established by Colorado law 1-45-111.7 C.R.S.</a:t>
            </a:r>
          </a:p>
          <a:p>
            <a:pPr>
              <a:lnSpc>
                <a:spcPct val="145000"/>
              </a:lnSpc>
            </a:pPr>
            <a:r>
              <a:rPr lang="en-US" altLang="en-US" sz="2600" dirty="0"/>
              <a:t>Anyone who believes a violation of Colorado CPF laws has occurred can file a complaint</a:t>
            </a:r>
          </a:p>
          <a:p>
            <a:pPr>
              <a:lnSpc>
                <a:spcPct val="145000"/>
              </a:lnSpc>
            </a:pPr>
            <a:r>
              <a:rPr lang="en-US" altLang="en-US" sz="2600" dirty="0"/>
              <a:t>Anonymous complaints are not permitted</a:t>
            </a:r>
          </a:p>
          <a:p>
            <a:pPr>
              <a:lnSpc>
                <a:spcPct val="145000"/>
              </a:lnSpc>
            </a:pPr>
            <a:r>
              <a:rPr lang="en-US" altLang="en-US" sz="2600" dirty="0"/>
              <a:t>Complaints are public information</a:t>
            </a:r>
          </a:p>
          <a:p>
            <a:pPr>
              <a:lnSpc>
                <a:spcPct val="145000"/>
              </a:lnSpc>
            </a:pPr>
            <a:r>
              <a:rPr lang="en-US" altLang="en-US" sz="2600" dirty="0"/>
              <a:t>Complainants are not a party to the proceedings</a:t>
            </a:r>
          </a:p>
          <a:p>
            <a:pPr>
              <a:lnSpc>
                <a:spcPct val="145000"/>
              </a:lnSpc>
            </a:pPr>
            <a:r>
              <a:rPr lang="en-US" altLang="en-US" sz="2600" dirty="0"/>
              <a:t>Complaints may be initiated by the Election Division’s Complaint &amp; Enforcement unit</a:t>
            </a:r>
            <a:r>
              <a:rPr lang="en-US" altLang="en-US" sz="3100" dirty="0"/>
              <a:t> </a:t>
            </a:r>
          </a:p>
          <a:p>
            <a:pPr marL="0" indent="0">
              <a:lnSpc>
                <a:spcPct val="145000"/>
              </a:lnSpc>
              <a:buNone/>
            </a:pPr>
            <a:r>
              <a:rPr lang="en-US" altLang="en-US" sz="2400" dirty="0"/>
              <a:t>Note:  The Complaint &amp; Enforcement unit is separate from the Campaign Finance Compliance &amp; Guidance team and may be reached at </a:t>
            </a:r>
            <a:r>
              <a:rPr lang="en-US" altLang="en-US" sz="2400" dirty="0">
                <a:solidFill>
                  <a:srgbClr val="0000FF"/>
                </a:solidFill>
                <a:hlinkClick r:id="rId2">
                  <a:extLst>
                    <a:ext uri="{A12FA001-AC4F-418D-AE19-62706E023703}">
                      <ahyp:hlinkClr xmlns:ahyp="http://schemas.microsoft.com/office/drawing/2018/hyperlinkcolor" val="tx"/>
                    </a:ext>
                  </a:extLst>
                </a:hlinkClick>
              </a:rPr>
              <a:t>CPFcomplaints@coloradosos.gov</a:t>
            </a:r>
            <a:r>
              <a:rPr lang="en-US" altLang="en-US" sz="2400" dirty="0"/>
              <a:t> or 303-894-2200 ext. 6338.</a:t>
            </a:r>
          </a:p>
          <a:p>
            <a:endParaRPr lang="en-US" dirty="0"/>
          </a:p>
        </p:txBody>
      </p:sp>
      <p:sp>
        <p:nvSpPr>
          <p:cNvPr id="2" name="Slide Number Placeholder 1">
            <a:extLst>
              <a:ext uri="{FF2B5EF4-FFF2-40B4-BE49-F238E27FC236}">
                <a16:creationId xmlns:a16="http://schemas.microsoft.com/office/drawing/2014/main" id="{40DD7CF5-7C25-8A7A-2F63-D278332ACCBC}"/>
              </a:ext>
            </a:extLst>
          </p:cNvPr>
          <p:cNvSpPr>
            <a:spLocks noGrp="1"/>
          </p:cNvSpPr>
          <p:nvPr>
            <p:ph type="sldNum" sz="quarter" idx="12"/>
          </p:nvPr>
        </p:nvSpPr>
        <p:spPr/>
        <p:txBody>
          <a:bodyPr/>
          <a:lstStyle/>
          <a:p>
            <a:fld id="{C3DB2ADC-AF19-4574-8C10-79B5B04FCA27}" type="slidenum">
              <a:rPr lang="en-US" smtClean="0"/>
              <a:t>30</a:t>
            </a:fld>
            <a:endParaRPr lang="en-US" dirty="0"/>
          </a:p>
        </p:txBody>
      </p:sp>
    </p:spTree>
    <p:extLst>
      <p:ext uri="{BB962C8B-B14F-4D97-AF65-F5344CB8AC3E}">
        <p14:creationId xmlns:p14="http://schemas.microsoft.com/office/powerpoint/2010/main" val="3266664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14B90C-525F-1AD0-0D6E-68AED7DEF7D0}"/>
              </a:ext>
            </a:extLst>
          </p:cNvPr>
          <p:cNvSpPr>
            <a:spLocks noGrp="1"/>
          </p:cNvSpPr>
          <p:nvPr>
            <p:ph type="title"/>
          </p:nvPr>
        </p:nvSpPr>
        <p:spPr>
          <a:xfrm>
            <a:off x="700635" y="922096"/>
            <a:ext cx="10691265" cy="673024"/>
          </a:xfrm>
        </p:spPr>
        <p:txBody>
          <a:bodyPr>
            <a:normAutofit/>
          </a:bodyPr>
          <a:lstStyle/>
          <a:p>
            <a:r>
              <a:rPr lang="en-US" sz="3200" b="1" dirty="0"/>
              <a:t>Complaints – Filing Guidelines</a:t>
            </a:r>
          </a:p>
        </p:txBody>
      </p:sp>
      <p:sp>
        <p:nvSpPr>
          <p:cNvPr id="8" name="Content Placeholder 7">
            <a:extLst>
              <a:ext uri="{FF2B5EF4-FFF2-40B4-BE49-F238E27FC236}">
                <a16:creationId xmlns:a16="http://schemas.microsoft.com/office/drawing/2014/main" id="{C5E01F59-42E8-FE99-07EE-502A14E75232}"/>
              </a:ext>
            </a:extLst>
          </p:cNvPr>
          <p:cNvSpPr>
            <a:spLocks noGrp="1"/>
          </p:cNvSpPr>
          <p:nvPr>
            <p:ph idx="1"/>
          </p:nvPr>
        </p:nvSpPr>
        <p:spPr>
          <a:xfrm>
            <a:off x="700635" y="1666240"/>
            <a:ext cx="10691265" cy="4262974"/>
          </a:xfrm>
        </p:spPr>
        <p:txBody>
          <a:bodyPr/>
          <a:lstStyle/>
          <a:p>
            <a:pPr>
              <a:defRPr/>
            </a:pPr>
            <a:r>
              <a:rPr lang="en-US" sz="2400" dirty="0"/>
              <a:t>Must use the </a:t>
            </a:r>
            <a:r>
              <a:rPr lang="en-US" sz="2400" dirty="0">
                <a:solidFill>
                  <a:srgbClr val="0000FF"/>
                </a:solidFill>
                <a:hlinkClick r:id="rId2">
                  <a:extLst>
                    <a:ext uri="{A12FA001-AC4F-418D-AE19-62706E023703}">
                      <ahyp:hlinkClr xmlns:ahyp="http://schemas.microsoft.com/office/drawing/2018/hyperlinkcolor" val="tx"/>
                    </a:ext>
                  </a:extLst>
                </a:hlinkClick>
              </a:rPr>
              <a:t>Campaign and Political Finance Complaint form</a:t>
            </a:r>
            <a:endParaRPr lang="en-US" sz="2400" dirty="0">
              <a:solidFill>
                <a:srgbClr val="0000FF"/>
              </a:solidFill>
            </a:endParaRPr>
          </a:p>
          <a:p>
            <a:pPr>
              <a:defRPr/>
            </a:pPr>
            <a:r>
              <a:rPr lang="en-US" sz="2400" dirty="0"/>
              <a:t>Identify a complainant (who is filing the complaint) and a respondent (who the complaint is against),</a:t>
            </a:r>
          </a:p>
          <a:p>
            <a:pPr>
              <a:defRPr/>
            </a:pPr>
            <a:r>
              <a:rPr lang="en-US" sz="2400" dirty="0"/>
              <a:t> Must be filed within 180 days of when you knew or should have known of the alleged violation,</a:t>
            </a:r>
          </a:p>
          <a:p>
            <a:pPr>
              <a:defRPr/>
            </a:pPr>
            <a:r>
              <a:rPr lang="en-US" sz="2400" dirty="0"/>
              <a:t>Allege one or more violations of campaign finance laws / rules</a:t>
            </a:r>
          </a:p>
          <a:p>
            <a:pPr>
              <a:defRPr/>
            </a:pPr>
            <a:r>
              <a:rPr lang="en-US" sz="2400" dirty="0"/>
              <a:t>State sufficient facts to support a legal and factual basis for the complaint</a:t>
            </a:r>
          </a:p>
          <a:p>
            <a:endParaRPr lang="en-US" dirty="0"/>
          </a:p>
        </p:txBody>
      </p:sp>
      <p:sp>
        <p:nvSpPr>
          <p:cNvPr id="2" name="Slide Number Placeholder 1">
            <a:extLst>
              <a:ext uri="{FF2B5EF4-FFF2-40B4-BE49-F238E27FC236}">
                <a16:creationId xmlns:a16="http://schemas.microsoft.com/office/drawing/2014/main" id="{568B60EE-F244-966A-F25D-4720201DD0E7}"/>
              </a:ext>
            </a:extLst>
          </p:cNvPr>
          <p:cNvSpPr>
            <a:spLocks noGrp="1"/>
          </p:cNvSpPr>
          <p:nvPr>
            <p:ph type="sldNum" sz="quarter" idx="12"/>
          </p:nvPr>
        </p:nvSpPr>
        <p:spPr/>
        <p:txBody>
          <a:bodyPr/>
          <a:lstStyle/>
          <a:p>
            <a:fld id="{C3DB2ADC-AF19-4574-8C10-79B5B04FCA27}" type="slidenum">
              <a:rPr lang="en-US" smtClean="0"/>
              <a:t>31</a:t>
            </a:fld>
            <a:endParaRPr lang="en-US" dirty="0"/>
          </a:p>
        </p:txBody>
      </p:sp>
    </p:spTree>
    <p:extLst>
      <p:ext uri="{BB962C8B-B14F-4D97-AF65-F5344CB8AC3E}">
        <p14:creationId xmlns:p14="http://schemas.microsoft.com/office/powerpoint/2010/main" val="302279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7C3D3-2469-9AF3-D6D5-E65438690243}"/>
              </a:ext>
            </a:extLst>
          </p:cNvPr>
          <p:cNvSpPr>
            <a:spLocks noGrp="1"/>
          </p:cNvSpPr>
          <p:nvPr>
            <p:ph type="title"/>
          </p:nvPr>
        </p:nvSpPr>
        <p:spPr>
          <a:xfrm>
            <a:off x="700635" y="922096"/>
            <a:ext cx="10691265" cy="662864"/>
          </a:xfrm>
        </p:spPr>
        <p:txBody>
          <a:bodyPr>
            <a:normAutofit/>
          </a:bodyPr>
          <a:lstStyle/>
          <a:p>
            <a:r>
              <a:rPr lang="en-US" sz="3200" b="1" dirty="0"/>
              <a:t>Complaint process &amp; outcomes</a:t>
            </a:r>
          </a:p>
        </p:txBody>
      </p:sp>
      <p:sp>
        <p:nvSpPr>
          <p:cNvPr id="3" name="Content Placeholder 2">
            <a:extLst>
              <a:ext uri="{FF2B5EF4-FFF2-40B4-BE49-F238E27FC236}">
                <a16:creationId xmlns:a16="http://schemas.microsoft.com/office/drawing/2014/main" id="{AC1AEDE0-B630-70A2-A278-45D6E978FACD}"/>
              </a:ext>
            </a:extLst>
          </p:cNvPr>
          <p:cNvSpPr>
            <a:spLocks noGrp="1"/>
          </p:cNvSpPr>
          <p:nvPr>
            <p:ph idx="1"/>
          </p:nvPr>
        </p:nvSpPr>
        <p:spPr>
          <a:xfrm>
            <a:off x="700635" y="1656080"/>
            <a:ext cx="10691265" cy="4273134"/>
          </a:xfrm>
        </p:spPr>
        <p:txBody>
          <a:bodyPr>
            <a:normAutofit lnSpcReduction="10000"/>
          </a:bodyPr>
          <a:lstStyle/>
          <a:p>
            <a:pPr>
              <a:lnSpc>
                <a:spcPct val="125000"/>
              </a:lnSpc>
            </a:pPr>
            <a:r>
              <a:rPr lang="en-US" sz="2400" dirty="0"/>
              <a:t>Initial filing &amp; notification to all parties involved</a:t>
            </a:r>
          </a:p>
          <a:p>
            <a:pPr>
              <a:lnSpc>
                <a:spcPct val="125000"/>
              </a:lnSpc>
            </a:pPr>
            <a:r>
              <a:rPr lang="en-US" sz="2400" dirty="0"/>
              <a:t>Cure - respondent’s opportunity to respond and / or fix alleged violation(s)</a:t>
            </a:r>
          </a:p>
          <a:p>
            <a:pPr>
              <a:lnSpc>
                <a:spcPct val="125000"/>
              </a:lnSpc>
            </a:pPr>
            <a:r>
              <a:rPr lang="en-US" sz="2400" dirty="0"/>
              <a:t>Investigation</a:t>
            </a:r>
          </a:p>
          <a:p>
            <a:pPr>
              <a:lnSpc>
                <a:spcPct val="125000"/>
              </a:lnSpc>
            </a:pPr>
            <a:r>
              <a:rPr lang="en-US" sz="2400" dirty="0"/>
              <a:t>Dismissal</a:t>
            </a:r>
          </a:p>
          <a:p>
            <a:pPr>
              <a:lnSpc>
                <a:spcPct val="125000"/>
              </a:lnSpc>
            </a:pPr>
            <a:r>
              <a:rPr lang="en-US" sz="2400" dirty="0"/>
              <a:t>Administrative hearing</a:t>
            </a:r>
          </a:p>
          <a:p>
            <a:pPr lvl="1">
              <a:lnSpc>
                <a:spcPct val="125000"/>
              </a:lnSpc>
            </a:pPr>
            <a:r>
              <a:rPr lang="en-US" sz="2200" dirty="0"/>
              <a:t>Outcome could range from dismissal to a monetary penalty if a violation is found</a:t>
            </a:r>
          </a:p>
          <a:p>
            <a:pPr marL="0" indent="0">
              <a:buNone/>
            </a:pPr>
            <a:r>
              <a:rPr lang="en-US" sz="2400" dirty="0"/>
              <a:t>IMPORTANT:  Please review and address TRACER audit warnings when filing as they can be the basis for the Enforcement Unit to initiate an enforcement action(s).</a:t>
            </a:r>
          </a:p>
          <a:p>
            <a:endParaRPr lang="en-US" sz="2400" dirty="0"/>
          </a:p>
          <a:p>
            <a:endParaRPr lang="en-US" sz="2400" dirty="0"/>
          </a:p>
        </p:txBody>
      </p:sp>
      <p:sp>
        <p:nvSpPr>
          <p:cNvPr id="4" name="Slide Number Placeholder 3">
            <a:extLst>
              <a:ext uri="{FF2B5EF4-FFF2-40B4-BE49-F238E27FC236}">
                <a16:creationId xmlns:a16="http://schemas.microsoft.com/office/drawing/2014/main" id="{7DA83877-33C0-EE44-3940-FC73FEACBEE7}"/>
              </a:ext>
            </a:extLst>
          </p:cNvPr>
          <p:cNvSpPr>
            <a:spLocks noGrp="1"/>
          </p:cNvSpPr>
          <p:nvPr>
            <p:ph type="sldNum" sz="quarter" idx="12"/>
          </p:nvPr>
        </p:nvSpPr>
        <p:spPr/>
        <p:txBody>
          <a:bodyPr/>
          <a:lstStyle/>
          <a:p>
            <a:fld id="{C3DB2ADC-AF19-4574-8C10-79B5B04FCA27}" type="slidenum">
              <a:rPr lang="en-US" smtClean="0"/>
              <a:t>32</a:t>
            </a:fld>
            <a:endParaRPr lang="en-US" dirty="0"/>
          </a:p>
        </p:txBody>
      </p:sp>
    </p:spTree>
    <p:extLst>
      <p:ext uri="{BB962C8B-B14F-4D97-AF65-F5344CB8AC3E}">
        <p14:creationId xmlns:p14="http://schemas.microsoft.com/office/powerpoint/2010/main" val="2568615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5F287-10AC-D032-6B41-5DCD35FE6666}"/>
              </a:ext>
            </a:extLst>
          </p:cNvPr>
          <p:cNvSpPr>
            <a:spLocks noGrp="1"/>
          </p:cNvSpPr>
          <p:nvPr>
            <p:ph type="title"/>
          </p:nvPr>
        </p:nvSpPr>
        <p:spPr>
          <a:xfrm>
            <a:off x="700634" y="136525"/>
            <a:ext cx="10691265" cy="713664"/>
          </a:xfrm>
        </p:spPr>
        <p:txBody>
          <a:bodyPr>
            <a:normAutofit/>
          </a:bodyPr>
          <a:lstStyle/>
          <a:p>
            <a:r>
              <a:rPr lang="en-US" sz="3200" b="1" dirty="0"/>
              <a:t>Often filed types of complaints – CPF Rule 10.11</a:t>
            </a:r>
          </a:p>
        </p:txBody>
      </p:sp>
      <p:sp>
        <p:nvSpPr>
          <p:cNvPr id="3" name="Content Placeholder 2">
            <a:extLst>
              <a:ext uri="{FF2B5EF4-FFF2-40B4-BE49-F238E27FC236}">
                <a16:creationId xmlns:a16="http://schemas.microsoft.com/office/drawing/2014/main" id="{708B4504-31A3-CC1E-421A-77F974BB34A3}"/>
              </a:ext>
            </a:extLst>
          </p:cNvPr>
          <p:cNvSpPr>
            <a:spLocks noGrp="1"/>
          </p:cNvSpPr>
          <p:nvPr>
            <p:ph idx="1"/>
          </p:nvPr>
        </p:nvSpPr>
        <p:spPr>
          <a:xfrm>
            <a:off x="700635" y="850189"/>
            <a:ext cx="10691265" cy="5079025"/>
          </a:xfrm>
        </p:spPr>
        <p:txBody>
          <a:bodyPr>
            <a:normAutofit/>
          </a:bodyPr>
          <a:lstStyle/>
          <a:p>
            <a:r>
              <a:rPr lang="en-US" b="1" dirty="0"/>
              <a:t>10.11 Cost-sharing by candidates</a:t>
            </a:r>
            <a:r>
              <a:rPr lang="en-US" dirty="0"/>
              <a:t> </a:t>
            </a:r>
          </a:p>
          <a:p>
            <a:pPr lvl="1"/>
            <a:r>
              <a:rPr lang="en-US" dirty="0"/>
              <a:t>10.11.1 Each candidate, standalone candidate, and candidate committee that shares any cost or expense including brochures, communications, advertisements, office space, or other overhead must pay its proportionate share of the cost within 30 days of the date the cost was incurred. The committee or candidate that made the expense must report the entire amount as an expenditure. The committee or candidate reimbursing for the expense must reimburse within 30 days and report their portion of the expense as an expenditure, and the reimbursed committee or candidate must report reimbursement payments as a returned expenditure. </a:t>
            </a:r>
          </a:p>
          <a:p>
            <a:pPr lvl="1"/>
            <a:r>
              <a:rPr lang="en-US" dirty="0"/>
              <a:t>10.11.2 A committee nor candidate need not report discounts resulting from shared expenses as contributions given by a vendor or others on a purchase solely because more than one committee is cost-sharing with another committee. </a:t>
            </a:r>
          </a:p>
          <a:p>
            <a:pPr lvl="1"/>
            <a:r>
              <a:rPr lang="en-US" dirty="0"/>
              <a:t>10.11.3 If a “paid for by” disclaimer is needed for any shared communication, the names of all of the committees or candidates must be included on the communication.</a:t>
            </a:r>
          </a:p>
        </p:txBody>
      </p:sp>
      <p:sp>
        <p:nvSpPr>
          <p:cNvPr id="4" name="Slide Number Placeholder 3">
            <a:extLst>
              <a:ext uri="{FF2B5EF4-FFF2-40B4-BE49-F238E27FC236}">
                <a16:creationId xmlns:a16="http://schemas.microsoft.com/office/drawing/2014/main" id="{B70869CD-D8BE-3A50-E258-D57587207ACF}"/>
              </a:ext>
            </a:extLst>
          </p:cNvPr>
          <p:cNvSpPr>
            <a:spLocks noGrp="1"/>
          </p:cNvSpPr>
          <p:nvPr>
            <p:ph type="sldNum" sz="quarter" idx="12"/>
          </p:nvPr>
        </p:nvSpPr>
        <p:spPr/>
        <p:txBody>
          <a:bodyPr/>
          <a:lstStyle/>
          <a:p>
            <a:fld id="{C3DB2ADC-AF19-4574-8C10-79B5B04FCA27}" type="slidenum">
              <a:rPr lang="en-US" smtClean="0"/>
              <a:t>33</a:t>
            </a:fld>
            <a:endParaRPr lang="en-US" dirty="0"/>
          </a:p>
        </p:txBody>
      </p:sp>
    </p:spTree>
    <p:extLst>
      <p:ext uri="{BB962C8B-B14F-4D97-AF65-F5344CB8AC3E}">
        <p14:creationId xmlns:p14="http://schemas.microsoft.com/office/powerpoint/2010/main" val="3723737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5B61E1-DF54-D3A3-4050-710D94FF3EEB}"/>
              </a:ext>
            </a:extLst>
          </p:cNvPr>
          <p:cNvSpPr>
            <a:spLocks noGrp="1"/>
          </p:cNvSpPr>
          <p:nvPr>
            <p:ph type="title"/>
          </p:nvPr>
        </p:nvSpPr>
        <p:spPr>
          <a:xfrm>
            <a:off x="365760" y="1527976"/>
            <a:ext cx="11592560" cy="910002"/>
          </a:xfrm>
        </p:spPr>
        <p:txBody>
          <a:bodyPr>
            <a:normAutofit/>
          </a:bodyPr>
          <a:lstStyle/>
          <a:p>
            <a:r>
              <a:rPr lang="en-US" sz="3200" b="1" dirty="0"/>
              <a:t>Unexpended Funds &amp; Termination of TRACER Account</a:t>
            </a:r>
          </a:p>
        </p:txBody>
      </p:sp>
      <p:pic>
        <p:nvPicPr>
          <p:cNvPr id="15" name="Content Placeholder 14">
            <a:extLst>
              <a:ext uri="{FF2B5EF4-FFF2-40B4-BE49-F238E27FC236}">
                <a16:creationId xmlns:a16="http://schemas.microsoft.com/office/drawing/2014/main" id="{E0246DD2-EB19-C0EE-60BF-EE034634AD7F}"/>
              </a:ext>
              <a:ext uri="{C183D7F6-B498-43B3-948B-1728B52AA6E4}">
                <adec:decorative xmlns:adec="http://schemas.microsoft.com/office/drawing/2017/decorative" val="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838200" y="3039484"/>
            <a:ext cx="4140200" cy="2761077"/>
          </a:xfrm>
        </p:spPr>
      </p:pic>
      <p:pic>
        <p:nvPicPr>
          <p:cNvPr id="11" name="Content Placeholder 10" descr="Person on horseback">
            <a:extLst>
              <a:ext uri="{FF2B5EF4-FFF2-40B4-BE49-F238E27FC236}">
                <a16:creationId xmlns:a16="http://schemas.microsoft.com/office/drawing/2014/main" id="{97E18A26-CCF5-59C2-3D49-76F12EA7D8E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322285" y="2944917"/>
            <a:ext cx="3990115" cy="2659427"/>
          </a:xfrm>
        </p:spPr>
      </p:pic>
    </p:spTree>
    <p:extLst>
      <p:ext uri="{BB962C8B-B14F-4D97-AF65-F5344CB8AC3E}">
        <p14:creationId xmlns:p14="http://schemas.microsoft.com/office/powerpoint/2010/main" val="2953210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CE4F9-B4BD-6EDA-9D1B-B1AC3F6C4358}"/>
              </a:ext>
            </a:extLst>
          </p:cNvPr>
          <p:cNvSpPr>
            <a:spLocks noGrp="1"/>
          </p:cNvSpPr>
          <p:nvPr>
            <p:ph type="title"/>
          </p:nvPr>
        </p:nvSpPr>
        <p:spPr>
          <a:xfrm>
            <a:off x="700635" y="127152"/>
            <a:ext cx="10691265" cy="662864"/>
          </a:xfrm>
        </p:spPr>
        <p:txBody>
          <a:bodyPr>
            <a:normAutofit/>
          </a:bodyPr>
          <a:lstStyle/>
          <a:p>
            <a:r>
              <a:rPr lang="en-US" sz="3200" b="1" dirty="0"/>
              <a:t>Unexpended funds – use of leftover funds</a:t>
            </a:r>
          </a:p>
        </p:txBody>
      </p:sp>
      <p:sp>
        <p:nvSpPr>
          <p:cNvPr id="3" name="Content Placeholder 2">
            <a:extLst>
              <a:ext uri="{FF2B5EF4-FFF2-40B4-BE49-F238E27FC236}">
                <a16:creationId xmlns:a16="http://schemas.microsoft.com/office/drawing/2014/main" id="{68E66030-5C5C-746D-42FF-90343B6D19E8}"/>
              </a:ext>
            </a:extLst>
          </p:cNvPr>
          <p:cNvSpPr>
            <a:spLocks noGrp="1"/>
          </p:cNvSpPr>
          <p:nvPr>
            <p:ph idx="1"/>
          </p:nvPr>
        </p:nvSpPr>
        <p:spPr>
          <a:xfrm>
            <a:off x="700635" y="873760"/>
            <a:ext cx="10691265" cy="5194224"/>
          </a:xfrm>
        </p:spPr>
        <p:txBody>
          <a:bodyPr>
            <a:normAutofit fontScale="92500" lnSpcReduction="20000"/>
          </a:bodyPr>
          <a:lstStyle/>
          <a:p>
            <a:pPr marL="0" indent="0">
              <a:lnSpc>
                <a:spcPct val="135000"/>
              </a:lnSpc>
              <a:buNone/>
            </a:pPr>
            <a:r>
              <a:rPr lang="en-US" sz="2600" dirty="0"/>
              <a:t>Candidate committees</a:t>
            </a:r>
          </a:p>
          <a:p>
            <a:pPr>
              <a:lnSpc>
                <a:spcPct val="135000"/>
              </a:lnSpc>
            </a:pPr>
            <a:r>
              <a:rPr lang="en-US" sz="2600" b="1" dirty="0"/>
              <a:t>Permissible uses</a:t>
            </a:r>
          </a:p>
          <a:p>
            <a:pPr lvl="1">
              <a:lnSpc>
                <a:spcPct val="135000"/>
              </a:lnSpc>
            </a:pPr>
            <a:r>
              <a:rPr lang="en-US" sz="2400" dirty="0"/>
              <a:t>Retain for use in a subsequent election (CPF Rule 2.2.4),</a:t>
            </a:r>
          </a:p>
          <a:p>
            <a:pPr lvl="1">
              <a:lnSpc>
                <a:spcPct val="135000"/>
              </a:lnSpc>
            </a:pPr>
            <a:r>
              <a:rPr lang="en-US" sz="2400" dirty="0"/>
              <a:t>Reimburse candidate for their expenditures,</a:t>
            </a:r>
          </a:p>
          <a:p>
            <a:pPr lvl="1">
              <a:lnSpc>
                <a:spcPct val="135000"/>
              </a:lnSpc>
            </a:pPr>
            <a:r>
              <a:rPr lang="en-US" sz="2400" dirty="0"/>
              <a:t>Contribute to the political party (subject to limits),</a:t>
            </a:r>
          </a:p>
          <a:p>
            <a:pPr lvl="1">
              <a:lnSpc>
                <a:spcPct val="135000"/>
              </a:lnSpc>
            </a:pPr>
            <a:r>
              <a:rPr lang="en-US" sz="2400" dirty="0"/>
              <a:t>Return to contributors (no more than what was contributed),</a:t>
            </a:r>
          </a:p>
          <a:p>
            <a:pPr lvl="1">
              <a:lnSpc>
                <a:spcPct val="135000"/>
              </a:lnSpc>
            </a:pPr>
            <a:r>
              <a:rPr lang="en-US" sz="2400" dirty="0"/>
              <a:t>Donate to a charitable organization recognized by the IRS, and</a:t>
            </a:r>
          </a:p>
          <a:p>
            <a:pPr lvl="1">
              <a:lnSpc>
                <a:spcPct val="135000"/>
              </a:lnSpc>
            </a:pPr>
            <a:r>
              <a:rPr lang="en-US" sz="2400" dirty="0"/>
              <a:t>Review 1-45-106 C.R.S. for additional options.</a:t>
            </a:r>
          </a:p>
          <a:p>
            <a:pPr>
              <a:lnSpc>
                <a:spcPct val="135000"/>
              </a:lnSpc>
            </a:pPr>
            <a:r>
              <a:rPr lang="en-US" sz="2600" b="1" dirty="0"/>
              <a:t>Personal use prohibited</a:t>
            </a:r>
          </a:p>
          <a:p>
            <a:pPr lvl="1">
              <a:lnSpc>
                <a:spcPct val="135000"/>
              </a:lnSpc>
            </a:pPr>
            <a:r>
              <a:rPr lang="en-US" sz="2400" dirty="0"/>
              <a:t>Candidates may be reimbursed for reasonable and necessary child / dependent care expenses incurred in connection with campaign activity during the election cycle.</a:t>
            </a:r>
          </a:p>
          <a:p>
            <a:pPr marL="0" indent="0">
              <a:buNone/>
            </a:pPr>
            <a:endParaRPr lang="en-US" sz="2400" dirty="0"/>
          </a:p>
        </p:txBody>
      </p:sp>
      <p:sp>
        <p:nvSpPr>
          <p:cNvPr id="4" name="Slide Number Placeholder 3">
            <a:extLst>
              <a:ext uri="{FF2B5EF4-FFF2-40B4-BE49-F238E27FC236}">
                <a16:creationId xmlns:a16="http://schemas.microsoft.com/office/drawing/2014/main" id="{22CF41A9-3EDB-1C52-BA51-37DBD1CF1025}"/>
              </a:ext>
            </a:extLst>
          </p:cNvPr>
          <p:cNvSpPr>
            <a:spLocks noGrp="1"/>
          </p:cNvSpPr>
          <p:nvPr>
            <p:ph type="sldNum" sz="quarter" idx="12"/>
          </p:nvPr>
        </p:nvSpPr>
        <p:spPr/>
        <p:txBody>
          <a:bodyPr/>
          <a:lstStyle/>
          <a:p>
            <a:fld id="{C3DB2ADC-AF19-4574-8C10-79B5B04FCA27}" type="slidenum">
              <a:rPr lang="en-US" smtClean="0"/>
              <a:t>35</a:t>
            </a:fld>
            <a:endParaRPr lang="en-US" dirty="0"/>
          </a:p>
        </p:txBody>
      </p:sp>
    </p:spTree>
    <p:extLst>
      <p:ext uri="{BB962C8B-B14F-4D97-AF65-F5344CB8AC3E}">
        <p14:creationId xmlns:p14="http://schemas.microsoft.com/office/powerpoint/2010/main" val="4147588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BD376-DF2F-79DE-26C0-9DD324915B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4A605A-468A-627A-ED09-60218B1D63BB}"/>
              </a:ext>
            </a:extLst>
          </p:cNvPr>
          <p:cNvSpPr>
            <a:spLocks noGrp="1"/>
          </p:cNvSpPr>
          <p:nvPr>
            <p:ph type="title"/>
          </p:nvPr>
        </p:nvSpPr>
        <p:spPr>
          <a:xfrm>
            <a:off x="700635" y="965200"/>
            <a:ext cx="10691265" cy="662864"/>
          </a:xfrm>
        </p:spPr>
        <p:txBody>
          <a:bodyPr>
            <a:normAutofit/>
          </a:bodyPr>
          <a:lstStyle/>
          <a:p>
            <a:r>
              <a:rPr lang="en-US" sz="3200" b="1" dirty="0"/>
              <a:t>Terminating / closing your TRACER accounts</a:t>
            </a:r>
          </a:p>
        </p:txBody>
      </p:sp>
      <p:sp>
        <p:nvSpPr>
          <p:cNvPr id="3" name="Content Placeholder 2">
            <a:extLst>
              <a:ext uri="{FF2B5EF4-FFF2-40B4-BE49-F238E27FC236}">
                <a16:creationId xmlns:a16="http://schemas.microsoft.com/office/drawing/2014/main" id="{C09B8438-2342-3F36-B537-3C59794A1D7C}"/>
              </a:ext>
            </a:extLst>
          </p:cNvPr>
          <p:cNvSpPr>
            <a:spLocks noGrp="1"/>
          </p:cNvSpPr>
          <p:nvPr>
            <p:ph idx="1"/>
          </p:nvPr>
        </p:nvSpPr>
        <p:spPr>
          <a:xfrm>
            <a:off x="700635" y="1628064"/>
            <a:ext cx="11097260" cy="4264736"/>
          </a:xfrm>
        </p:spPr>
        <p:txBody>
          <a:bodyPr>
            <a:normAutofit/>
          </a:bodyPr>
          <a:lstStyle/>
          <a:p>
            <a:pPr marL="0" indent="0">
              <a:lnSpc>
                <a:spcPct val="135000"/>
              </a:lnSpc>
              <a:buNone/>
            </a:pPr>
            <a:r>
              <a:rPr lang="en-US" sz="2400" dirty="0"/>
              <a:t>Having a zero balance or losing an election does NOT automatically terminate your TRACER account.  Candidates / committees MUST continue to file reports until the candidate or agent terminates by selecting the termination option on a regularly scheduled report.</a:t>
            </a:r>
            <a:r>
              <a:rPr lang="en-US" sz="2600" dirty="0"/>
              <a:t> </a:t>
            </a:r>
          </a:p>
          <a:p>
            <a:pPr marL="0" indent="0">
              <a:lnSpc>
                <a:spcPct val="135000"/>
              </a:lnSpc>
              <a:buNone/>
            </a:pPr>
            <a:r>
              <a:rPr lang="en-US" sz="2400" b="1" dirty="0"/>
              <a:t>When to terminate (1-45-103.7(12) &amp; 1-45-106(1)(a)(III), C.R.S.):</a:t>
            </a:r>
          </a:p>
          <a:p>
            <a:pPr>
              <a:lnSpc>
                <a:spcPct val="135000"/>
              </a:lnSpc>
            </a:pPr>
            <a:r>
              <a:rPr lang="en-US" sz="2400" dirty="0"/>
              <a:t>If elected, must terminate candidate committee within one year of leaving office.</a:t>
            </a:r>
          </a:p>
          <a:p>
            <a:pPr>
              <a:lnSpc>
                <a:spcPct val="135000"/>
              </a:lnSpc>
            </a:pPr>
            <a:r>
              <a:rPr lang="en-US" sz="2400" dirty="0"/>
              <a:t>If unelected, must terminate within one year of the election.</a:t>
            </a:r>
          </a:p>
          <a:p>
            <a:pPr marL="0" indent="0">
              <a:buNone/>
            </a:pPr>
            <a:endParaRPr lang="en-US" sz="2400" dirty="0"/>
          </a:p>
        </p:txBody>
      </p:sp>
      <p:sp>
        <p:nvSpPr>
          <p:cNvPr id="4" name="Slide Number Placeholder 3">
            <a:extLst>
              <a:ext uri="{FF2B5EF4-FFF2-40B4-BE49-F238E27FC236}">
                <a16:creationId xmlns:a16="http://schemas.microsoft.com/office/drawing/2014/main" id="{C20CBFB4-EF5B-3DFF-1E9F-3D8CEFCCA890}"/>
              </a:ext>
            </a:extLst>
          </p:cNvPr>
          <p:cNvSpPr>
            <a:spLocks noGrp="1"/>
          </p:cNvSpPr>
          <p:nvPr>
            <p:ph type="sldNum" sz="quarter" idx="12"/>
          </p:nvPr>
        </p:nvSpPr>
        <p:spPr/>
        <p:txBody>
          <a:bodyPr/>
          <a:lstStyle/>
          <a:p>
            <a:fld id="{C3DB2ADC-AF19-4574-8C10-79B5B04FCA27}" type="slidenum">
              <a:rPr lang="en-US" smtClean="0"/>
              <a:t>36</a:t>
            </a:fld>
            <a:endParaRPr lang="en-US" dirty="0"/>
          </a:p>
        </p:txBody>
      </p:sp>
    </p:spTree>
    <p:extLst>
      <p:ext uri="{BB962C8B-B14F-4D97-AF65-F5344CB8AC3E}">
        <p14:creationId xmlns:p14="http://schemas.microsoft.com/office/powerpoint/2010/main" val="2720936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EFDC4-40E9-4809-6092-B197BD33BC88}"/>
              </a:ext>
            </a:extLst>
          </p:cNvPr>
          <p:cNvSpPr>
            <a:spLocks noGrp="1"/>
          </p:cNvSpPr>
          <p:nvPr>
            <p:ph type="title"/>
          </p:nvPr>
        </p:nvSpPr>
        <p:spPr>
          <a:xfrm>
            <a:off x="715384" y="835311"/>
            <a:ext cx="10640005" cy="585328"/>
          </a:xfrm>
        </p:spPr>
        <p:txBody>
          <a:bodyPr>
            <a:normAutofit/>
          </a:bodyPr>
          <a:lstStyle/>
          <a:p>
            <a:r>
              <a:rPr lang="en-US" sz="3200" b="1" dirty="0"/>
              <a:t>How to terminate</a:t>
            </a:r>
          </a:p>
        </p:txBody>
      </p:sp>
      <p:sp>
        <p:nvSpPr>
          <p:cNvPr id="9" name="Text Placeholder 8">
            <a:extLst>
              <a:ext uri="{FF2B5EF4-FFF2-40B4-BE49-F238E27FC236}">
                <a16:creationId xmlns:a16="http://schemas.microsoft.com/office/drawing/2014/main" id="{131BC480-4137-2DC4-0ED8-D52FA8EE437B}"/>
              </a:ext>
            </a:extLst>
          </p:cNvPr>
          <p:cNvSpPr>
            <a:spLocks noGrp="1"/>
          </p:cNvSpPr>
          <p:nvPr>
            <p:ph type="body" idx="1"/>
          </p:nvPr>
        </p:nvSpPr>
        <p:spPr>
          <a:xfrm>
            <a:off x="715384" y="1420639"/>
            <a:ext cx="5282192" cy="585328"/>
          </a:xfrm>
        </p:spPr>
        <p:txBody>
          <a:bodyPr>
            <a:normAutofit/>
          </a:bodyPr>
          <a:lstStyle/>
          <a:p>
            <a:r>
              <a:rPr lang="en-US" sz="2200" dirty="0"/>
              <a:t>Candidate Committee</a:t>
            </a:r>
          </a:p>
        </p:txBody>
      </p:sp>
      <p:sp>
        <p:nvSpPr>
          <p:cNvPr id="3" name="Content Placeholder 2">
            <a:extLst>
              <a:ext uri="{FF2B5EF4-FFF2-40B4-BE49-F238E27FC236}">
                <a16:creationId xmlns:a16="http://schemas.microsoft.com/office/drawing/2014/main" id="{0E1F801F-1BE1-61B9-BDEB-9DE07949D302}"/>
              </a:ext>
            </a:extLst>
          </p:cNvPr>
          <p:cNvSpPr>
            <a:spLocks noGrp="1"/>
          </p:cNvSpPr>
          <p:nvPr>
            <p:ph sz="half" idx="2"/>
          </p:nvPr>
        </p:nvSpPr>
        <p:spPr>
          <a:xfrm>
            <a:off x="715384" y="2005967"/>
            <a:ext cx="5282192" cy="3838288"/>
          </a:xfrm>
        </p:spPr>
        <p:txBody>
          <a:bodyPr>
            <a:noAutofit/>
          </a:bodyPr>
          <a:lstStyle/>
          <a:p>
            <a:pPr>
              <a:lnSpc>
                <a:spcPct val="125000"/>
              </a:lnSpc>
            </a:pPr>
            <a:r>
              <a:rPr lang="en-US" dirty="0"/>
              <a:t>Must have a zero balance, </a:t>
            </a:r>
          </a:p>
          <a:p>
            <a:pPr>
              <a:lnSpc>
                <a:spcPct val="125000"/>
              </a:lnSpc>
            </a:pPr>
            <a:r>
              <a:rPr lang="en-US" dirty="0"/>
              <a:t>May NOT have an outstanding debts / obligations (including penalties imposed by the SOS office), and</a:t>
            </a:r>
          </a:p>
          <a:p>
            <a:pPr>
              <a:lnSpc>
                <a:spcPct val="125000"/>
              </a:lnSpc>
            </a:pPr>
            <a:r>
              <a:rPr lang="en-US" dirty="0"/>
              <a:t>No open and / or unresolved complaints.</a:t>
            </a:r>
          </a:p>
          <a:p>
            <a:pPr>
              <a:lnSpc>
                <a:spcPct val="125000"/>
              </a:lnSpc>
            </a:pPr>
            <a:r>
              <a:rPr lang="en-US" dirty="0"/>
              <a:t>Use the next regularly scheduled report. Select the “Yes” radio button when asked if you're terminating. Answer prompt questions, click on File, click “Ok” to confirm. </a:t>
            </a:r>
          </a:p>
        </p:txBody>
      </p:sp>
      <p:sp>
        <p:nvSpPr>
          <p:cNvPr id="10" name="Text Placeholder 9">
            <a:extLst>
              <a:ext uri="{FF2B5EF4-FFF2-40B4-BE49-F238E27FC236}">
                <a16:creationId xmlns:a16="http://schemas.microsoft.com/office/drawing/2014/main" id="{DAAA1D6C-67A8-C3A5-48F0-8453E28A9BCB}"/>
              </a:ext>
            </a:extLst>
          </p:cNvPr>
          <p:cNvSpPr>
            <a:spLocks noGrp="1"/>
          </p:cNvSpPr>
          <p:nvPr>
            <p:ph type="body" sz="quarter" idx="3"/>
          </p:nvPr>
        </p:nvSpPr>
        <p:spPr>
          <a:xfrm>
            <a:off x="6172200" y="1420639"/>
            <a:ext cx="5183188" cy="585328"/>
          </a:xfrm>
        </p:spPr>
        <p:txBody>
          <a:bodyPr>
            <a:normAutofit/>
          </a:bodyPr>
          <a:lstStyle/>
          <a:p>
            <a:r>
              <a:rPr lang="en-US" sz="2200" dirty="0"/>
              <a:t>Standalone candidate</a:t>
            </a:r>
          </a:p>
        </p:txBody>
      </p:sp>
      <p:sp>
        <p:nvSpPr>
          <p:cNvPr id="11" name="Content Placeholder 10">
            <a:extLst>
              <a:ext uri="{FF2B5EF4-FFF2-40B4-BE49-F238E27FC236}">
                <a16:creationId xmlns:a16="http://schemas.microsoft.com/office/drawing/2014/main" id="{DB1FBD79-DE2B-01A8-22CF-9F303C8369D4}"/>
              </a:ext>
            </a:extLst>
          </p:cNvPr>
          <p:cNvSpPr>
            <a:spLocks noGrp="1"/>
          </p:cNvSpPr>
          <p:nvPr>
            <p:ph sz="quarter" idx="4"/>
          </p:nvPr>
        </p:nvSpPr>
        <p:spPr>
          <a:xfrm>
            <a:off x="6172200" y="2005967"/>
            <a:ext cx="5183188" cy="3838288"/>
          </a:xfrm>
        </p:spPr>
        <p:txBody>
          <a:bodyPr>
            <a:noAutofit/>
          </a:bodyPr>
          <a:lstStyle/>
          <a:p>
            <a:pPr>
              <a:lnSpc>
                <a:spcPct val="125000"/>
              </a:lnSpc>
            </a:pPr>
            <a:r>
              <a:rPr lang="en-US" dirty="0"/>
              <a:t>File all expenditures / reports, </a:t>
            </a:r>
          </a:p>
          <a:p>
            <a:pPr>
              <a:lnSpc>
                <a:spcPct val="125000"/>
              </a:lnSpc>
            </a:pPr>
            <a:r>
              <a:rPr lang="en-US" dirty="0"/>
              <a:t>May NOT have any outstanding debts / obligations (including penalties imposed by the SOS office), and</a:t>
            </a:r>
          </a:p>
          <a:p>
            <a:pPr>
              <a:lnSpc>
                <a:spcPct val="125000"/>
              </a:lnSpc>
            </a:pPr>
            <a:r>
              <a:rPr lang="en-US" dirty="0"/>
              <a:t>No open and / or unresolved complaints.</a:t>
            </a:r>
          </a:p>
          <a:p>
            <a:pPr>
              <a:lnSpc>
                <a:spcPct val="125000"/>
              </a:lnSpc>
            </a:pPr>
            <a:r>
              <a:rPr lang="en-US" dirty="0"/>
              <a:t>Go to your Administration Tab, locate the Terminate button, read the requirements, if you meet the requirements click the Terminate button, and click “OK” to confirm. </a:t>
            </a:r>
          </a:p>
        </p:txBody>
      </p:sp>
      <p:sp>
        <p:nvSpPr>
          <p:cNvPr id="4" name="Slide Number Placeholder 3">
            <a:extLst>
              <a:ext uri="{FF2B5EF4-FFF2-40B4-BE49-F238E27FC236}">
                <a16:creationId xmlns:a16="http://schemas.microsoft.com/office/drawing/2014/main" id="{DC4BAE04-0F8B-3B67-EB6D-6724A506C3AD}"/>
              </a:ext>
            </a:extLst>
          </p:cNvPr>
          <p:cNvSpPr>
            <a:spLocks noGrp="1"/>
          </p:cNvSpPr>
          <p:nvPr>
            <p:ph type="sldNum" sz="quarter" idx="12"/>
          </p:nvPr>
        </p:nvSpPr>
        <p:spPr/>
        <p:txBody>
          <a:bodyPr/>
          <a:lstStyle/>
          <a:p>
            <a:fld id="{C3DB2ADC-AF19-4574-8C10-79B5B04FCA27}" type="slidenum">
              <a:rPr lang="en-US" smtClean="0"/>
              <a:t>37</a:t>
            </a:fld>
            <a:endParaRPr lang="en-US" dirty="0"/>
          </a:p>
        </p:txBody>
      </p:sp>
    </p:spTree>
    <p:extLst>
      <p:ext uri="{BB962C8B-B14F-4D97-AF65-F5344CB8AC3E}">
        <p14:creationId xmlns:p14="http://schemas.microsoft.com/office/powerpoint/2010/main" val="639914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826C46-5ACE-681A-92BC-1879ED8A5A35}"/>
              </a:ext>
            </a:extLst>
          </p:cNvPr>
          <p:cNvSpPr>
            <a:spLocks noGrp="1"/>
          </p:cNvSpPr>
          <p:nvPr>
            <p:ph type="title"/>
          </p:nvPr>
        </p:nvSpPr>
        <p:spPr>
          <a:xfrm>
            <a:off x="301308" y="1467275"/>
            <a:ext cx="6861492" cy="701530"/>
          </a:xfrm>
          <a:solidFill>
            <a:schemeClr val="bg1"/>
          </a:solidFill>
        </p:spPr>
        <p:txBody>
          <a:bodyPr>
            <a:normAutofit/>
          </a:bodyPr>
          <a:lstStyle/>
          <a:p>
            <a:pPr algn="ctr"/>
            <a:r>
              <a:rPr lang="en-US" b="1" dirty="0">
                <a:latin typeface="Source Sans Pro" panose="020B0503030403020204" pitchFamily="34" charset="0"/>
                <a:ea typeface="Source Sans Pro" panose="020B0503030403020204" pitchFamily="34" charset="0"/>
              </a:rPr>
              <a:t>Odds and Ends</a:t>
            </a:r>
          </a:p>
        </p:txBody>
      </p:sp>
      <p:sp>
        <p:nvSpPr>
          <p:cNvPr id="9" name="Text Placeholder 8">
            <a:extLst>
              <a:ext uri="{FF2B5EF4-FFF2-40B4-BE49-F238E27FC236}">
                <a16:creationId xmlns:a16="http://schemas.microsoft.com/office/drawing/2014/main" id="{FF5E8BF8-FC22-8197-EDCD-C5A9892406DF}"/>
              </a:ext>
            </a:extLst>
          </p:cNvPr>
          <p:cNvSpPr>
            <a:spLocks noGrp="1"/>
          </p:cNvSpPr>
          <p:nvPr>
            <p:ph type="body" sz="half" idx="2"/>
          </p:nvPr>
        </p:nvSpPr>
        <p:spPr>
          <a:xfrm>
            <a:off x="301308" y="2289142"/>
            <a:ext cx="6861492" cy="3698731"/>
          </a:xfrm>
        </p:spPr>
        <p:txBody>
          <a:bodyPr>
            <a:normAutofit/>
          </a:bodyPr>
          <a:lstStyle/>
          <a:p>
            <a:pPr marL="342900" indent="-342900">
              <a:lnSpc>
                <a:spcPct val="125000"/>
              </a:lnSpc>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Campaign records must be kept for 180 days after the election (LLC affirmations for 1 year).</a:t>
            </a:r>
          </a:p>
          <a:p>
            <a:pPr marL="342900" indent="-342900">
              <a:lnSpc>
                <a:spcPct val="125000"/>
              </a:lnSpc>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Candidate committees reporting contributions from their own candidate should select the Contributor type of “Candidate”.</a:t>
            </a:r>
          </a:p>
          <a:p>
            <a:pPr algn="ctr">
              <a:lnSpc>
                <a:spcPct val="125000"/>
              </a:lnSpc>
              <a:spcBef>
                <a:spcPts val="3000"/>
              </a:spcBef>
            </a:pPr>
            <a:r>
              <a:rPr lang="en-US" sz="3200" b="1" dirty="0">
                <a:latin typeface="Source Sans Pro" panose="020B0503030403020204" pitchFamily="34" charset="0"/>
                <a:ea typeface="Source Sans Pro" panose="020B0503030403020204" pitchFamily="34" charset="0"/>
              </a:rPr>
              <a:t>QUESTIONS</a:t>
            </a:r>
          </a:p>
        </p:txBody>
      </p:sp>
      <p:pic>
        <p:nvPicPr>
          <p:cNvPr id="14" name="Content Placeholder 13">
            <a:extLst>
              <a:ext uri="{FF2B5EF4-FFF2-40B4-BE49-F238E27FC236}">
                <a16:creationId xmlns:a16="http://schemas.microsoft.com/office/drawing/2014/main" id="{C1109390-7990-0504-C28D-5D65B21E0899}"/>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rot="5400000">
            <a:off x="6878215" y="2135083"/>
            <a:ext cx="5342466" cy="4006850"/>
          </a:xfrm>
        </p:spPr>
      </p:pic>
    </p:spTree>
    <p:extLst>
      <p:ext uri="{BB962C8B-B14F-4D97-AF65-F5344CB8AC3E}">
        <p14:creationId xmlns:p14="http://schemas.microsoft.com/office/powerpoint/2010/main" val="1351761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35C1D-F00E-DA48-0249-39D881B8E845}"/>
              </a:ext>
            </a:extLst>
          </p:cNvPr>
          <p:cNvSpPr>
            <a:spLocks noGrp="1"/>
          </p:cNvSpPr>
          <p:nvPr>
            <p:ph type="title"/>
          </p:nvPr>
        </p:nvSpPr>
        <p:spPr>
          <a:xfrm>
            <a:off x="7170420" y="248555"/>
            <a:ext cx="3881120" cy="910002"/>
          </a:xfrm>
        </p:spPr>
        <p:txBody>
          <a:bodyPr/>
          <a:lstStyle/>
          <a:p>
            <a:pPr algn="ctr"/>
            <a:r>
              <a:rPr lang="en-US" b="1" dirty="0">
                <a:solidFill>
                  <a:schemeClr val="accent4">
                    <a:lumMod val="50000"/>
                  </a:schemeClr>
                </a:solidFill>
                <a:latin typeface="Source Sans Pro" panose="020B0503030403020204" pitchFamily="34" charset="0"/>
                <a:ea typeface="Source Sans Pro" panose="020B0503030403020204" pitchFamily="34" charset="0"/>
              </a:rPr>
              <a:t>THANK YOU</a:t>
            </a:r>
          </a:p>
        </p:txBody>
      </p:sp>
      <p:sp>
        <p:nvSpPr>
          <p:cNvPr id="3" name="Content Placeholder 2">
            <a:extLst>
              <a:ext uri="{FF2B5EF4-FFF2-40B4-BE49-F238E27FC236}">
                <a16:creationId xmlns:a16="http://schemas.microsoft.com/office/drawing/2014/main" id="{79EB0876-F84E-BF26-9F4C-BE7099A8E10F}"/>
              </a:ext>
            </a:extLst>
          </p:cNvPr>
          <p:cNvSpPr>
            <a:spLocks noGrp="1"/>
          </p:cNvSpPr>
          <p:nvPr>
            <p:ph sz="half" idx="1"/>
          </p:nvPr>
        </p:nvSpPr>
        <p:spPr>
          <a:xfrm>
            <a:off x="0" y="1517121"/>
            <a:ext cx="4500880" cy="2221759"/>
          </a:xfrm>
        </p:spPr>
        <p:txBody>
          <a:bodyPr>
            <a:normAutofit/>
          </a:bodyPr>
          <a:lstStyle/>
          <a:p>
            <a:pPr marL="0" indent="0" algn="ctr">
              <a:lnSpc>
                <a:spcPct val="125000"/>
              </a:lnSpc>
              <a:buNone/>
            </a:pPr>
            <a:r>
              <a:rPr lang="en-US" sz="2400" b="1" dirty="0">
                <a:solidFill>
                  <a:schemeClr val="accent4">
                    <a:lumMod val="50000"/>
                  </a:schemeClr>
                </a:solidFill>
                <a:latin typeface="Source Sans Pro" panose="020B0503030403020204" pitchFamily="34" charset="0"/>
                <a:ea typeface="Source Sans Pro" panose="020B0503030403020204" pitchFamily="34" charset="0"/>
              </a:rPr>
              <a:t>Campaign Finance Compliance &amp; Guidance Support Team</a:t>
            </a:r>
          </a:p>
          <a:p>
            <a:pPr marL="0" indent="0" algn="ctr">
              <a:lnSpc>
                <a:spcPct val="125000"/>
              </a:lnSpc>
              <a:buNone/>
            </a:pPr>
            <a:r>
              <a:rPr lang="en-US" sz="2400" b="1" dirty="0">
                <a:solidFill>
                  <a:schemeClr val="accent4">
                    <a:lumMod val="50000"/>
                  </a:schemeClr>
                </a:solidFill>
                <a:latin typeface="Source Sans Pro" panose="020B0503030403020204" pitchFamily="34" charset="0"/>
                <a:ea typeface="Source Sans Pro" panose="020B0503030403020204" pitchFamily="34" charset="0"/>
                <a:hlinkClick r:id="rId3"/>
              </a:rPr>
              <a:t>CPFHelp@coloradosos.gov</a:t>
            </a:r>
            <a:endParaRPr lang="en-US" sz="2400" b="1" dirty="0">
              <a:solidFill>
                <a:schemeClr val="accent4">
                  <a:lumMod val="50000"/>
                </a:schemeClr>
              </a:solidFill>
              <a:latin typeface="Source Sans Pro" panose="020B0503030403020204" pitchFamily="34" charset="0"/>
              <a:ea typeface="Source Sans Pro" panose="020B0503030403020204" pitchFamily="34" charset="0"/>
            </a:endParaRPr>
          </a:p>
          <a:p>
            <a:pPr marL="0" indent="0" algn="ctr">
              <a:lnSpc>
                <a:spcPct val="125000"/>
              </a:lnSpc>
              <a:buNone/>
            </a:pPr>
            <a:r>
              <a:rPr lang="en-US" sz="2400" b="1" dirty="0">
                <a:solidFill>
                  <a:schemeClr val="accent4">
                    <a:lumMod val="50000"/>
                  </a:schemeClr>
                </a:solidFill>
                <a:latin typeface="Source Sans Pro" panose="020B0503030403020204" pitchFamily="34" charset="0"/>
                <a:ea typeface="Source Sans Pro" panose="020B0503030403020204" pitchFamily="34" charset="0"/>
              </a:rPr>
              <a:t>303-894-2200 x 6383</a:t>
            </a:r>
          </a:p>
        </p:txBody>
      </p:sp>
      <p:sp>
        <p:nvSpPr>
          <p:cNvPr id="4" name="Content Placeholder 3">
            <a:extLst>
              <a:ext uri="{FF2B5EF4-FFF2-40B4-BE49-F238E27FC236}">
                <a16:creationId xmlns:a16="http://schemas.microsoft.com/office/drawing/2014/main" id="{44C58447-1B45-9EE9-C648-C5796CCA8741}"/>
              </a:ext>
            </a:extLst>
          </p:cNvPr>
          <p:cNvSpPr>
            <a:spLocks noGrp="1"/>
          </p:cNvSpPr>
          <p:nvPr>
            <p:ph sz="half" idx="2"/>
          </p:nvPr>
        </p:nvSpPr>
        <p:spPr>
          <a:xfrm>
            <a:off x="6824980" y="1517120"/>
            <a:ext cx="4909820" cy="2221759"/>
          </a:xfrm>
        </p:spPr>
        <p:txBody>
          <a:bodyPr>
            <a:normAutofit/>
          </a:bodyPr>
          <a:lstStyle/>
          <a:p>
            <a:pPr marL="0" indent="0" algn="ctr">
              <a:lnSpc>
                <a:spcPct val="125000"/>
              </a:lnSpc>
              <a:buNone/>
            </a:pPr>
            <a:r>
              <a:rPr lang="en-US" sz="2400" b="1" dirty="0">
                <a:solidFill>
                  <a:schemeClr val="accent4">
                    <a:lumMod val="50000"/>
                  </a:schemeClr>
                </a:solidFill>
                <a:latin typeface="Source Sans Pro" panose="020B0503030403020204" pitchFamily="34" charset="0"/>
                <a:ea typeface="Source Sans Pro" panose="020B0503030403020204" pitchFamily="34" charset="0"/>
              </a:rPr>
              <a:t>Campaign Finance Complaints &amp; Enforcement Team</a:t>
            </a:r>
          </a:p>
          <a:p>
            <a:pPr marL="0" indent="0" algn="ctr">
              <a:lnSpc>
                <a:spcPct val="125000"/>
              </a:lnSpc>
              <a:buNone/>
            </a:pPr>
            <a:r>
              <a:rPr lang="en-US" sz="2400" b="1" dirty="0">
                <a:solidFill>
                  <a:schemeClr val="accent4">
                    <a:lumMod val="50000"/>
                  </a:schemeClr>
                </a:solidFill>
                <a:latin typeface="Source Sans Pro" panose="020B0503030403020204" pitchFamily="34" charset="0"/>
                <a:ea typeface="Source Sans Pro" panose="020B0503030403020204" pitchFamily="34" charset="0"/>
                <a:hlinkClick r:id="rId4"/>
              </a:rPr>
              <a:t>CPFcomplaints@coloradosos.gov</a:t>
            </a:r>
            <a:r>
              <a:rPr lang="en-US" sz="2400" b="1" dirty="0">
                <a:solidFill>
                  <a:schemeClr val="accent4">
                    <a:lumMod val="50000"/>
                  </a:schemeClr>
                </a:solidFill>
                <a:latin typeface="Source Sans Pro" panose="020B0503030403020204" pitchFamily="34" charset="0"/>
                <a:ea typeface="Source Sans Pro" panose="020B0503030403020204" pitchFamily="34" charset="0"/>
              </a:rPr>
              <a:t> </a:t>
            </a:r>
          </a:p>
          <a:p>
            <a:pPr marL="0" indent="0" algn="ctr">
              <a:lnSpc>
                <a:spcPct val="125000"/>
              </a:lnSpc>
              <a:buNone/>
            </a:pPr>
            <a:r>
              <a:rPr lang="en-US" sz="2400" b="1" dirty="0">
                <a:solidFill>
                  <a:schemeClr val="accent4">
                    <a:lumMod val="50000"/>
                  </a:schemeClr>
                </a:solidFill>
                <a:latin typeface="Source Sans Pro" panose="020B0503030403020204" pitchFamily="34" charset="0"/>
                <a:ea typeface="Source Sans Pro" panose="020B0503030403020204" pitchFamily="34" charset="0"/>
              </a:rPr>
              <a:t>303-894-2200 x 6338</a:t>
            </a:r>
          </a:p>
        </p:txBody>
      </p:sp>
    </p:spTree>
    <p:extLst>
      <p:ext uri="{BB962C8B-B14F-4D97-AF65-F5344CB8AC3E}">
        <p14:creationId xmlns:p14="http://schemas.microsoft.com/office/powerpoint/2010/main" val="3253300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CBF172-3745-1174-4311-41CBD2FF07CA}"/>
              </a:ext>
            </a:extLst>
          </p:cNvPr>
          <p:cNvSpPr>
            <a:spLocks noGrp="1"/>
          </p:cNvSpPr>
          <p:nvPr>
            <p:ph type="title"/>
          </p:nvPr>
        </p:nvSpPr>
        <p:spPr>
          <a:xfrm>
            <a:off x="700635" y="922096"/>
            <a:ext cx="10691265" cy="754304"/>
          </a:xfrm>
        </p:spPr>
        <p:txBody>
          <a:bodyPr>
            <a:normAutofit/>
          </a:bodyPr>
          <a:lstStyle/>
          <a:p>
            <a:r>
              <a:rPr lang="en-US" sz="3200" b="1" dirty="0">
                <a:latin typeface="Source Sans Pro" panose="020B0503030403020204" pitchFamily="34" charset="0"/>
                <a:ea typeface="Source Sans Pro" panose="020B0503030403020204" pitchFamily="34" charset="0"/>
              </a:rPr>
              <a:t>Resources</a:t>
            </a:r>
          </a:p>
        </p:txBody>
      </p:sp>
      <p:sp>
        <p:nvSpPr>
          <p:cNvPr id="5" name="Content Placeholder 4">
            <a:extLst>
              <a:ext uri="{FF2B5EF4-FFF2-40B4-BE49-F238E27FC236}">
                <a16:creationId xmlns:a16="http://schemas.microsoft.com/office/drawing/2014/main" id="{C8F55512-8876-B7B8-53A1-5FE53DF63CFD}"/>
              </a:ext>
            </a:extLst>
          </p:cNvPr>
          <p:cNvSpPr>
            <a:spLocks noGrp="1"/>
          </p:cNvSpPr>
          <p:nvPr>
            <p:ph idx="1"/>
          </p:nvPr>
        </p:nvSpPr>
        <p:spPr>
          <a:xfrm>
            <a:off x="700635" y="1767840"/>
            <a:ext cx="10691265" cy="4161374"/>
          </a:xfrm>
        </p:spPr>
        <p:txBody>
          <a:bodyPr>
            <a:noAutofit/>
          </a:bodyPr>
          <a:lstStyle/>
          <a:p>
            <a:r>
              <a:rPr lang="en-US" sz="2400" dirty="0">
                <a:solidFill>
                  <a:srgbClr val="0000FF"/>
                </a:solidFill>
                <a:latin typeface="Source Sans Pro" panose="020B0503030403020204" pitchFamily="34" charset="0"/>
                <a:ea typeface="Source Sans Pro" panose="020B0503030403020204" pitchFamily="34" charset="0"/>
                <a:hlinkClick r:id="rId2">
                  <a:extLst>
                    <a:ext uri="{A12FA001-AC4F-418D-AE19-62706E023703}">
                      <ahyp:hlinkClr xmlns:ahyp="http://schemas.microsoft.com/office/drawing/2018/hyperlinkcolor" val="tx"/>
                    </a:ext>
                  </a:extLst>
                </a:hlinkClick>
              </a:rPr>
              <a:t>Campaign Finance</a:t>
            </a:r>
            <a:r>
              <a:rPr lang="en-US" sz="2400" dirty="0">
                <a:latin typeface="Source Sans Pro" panose="020B0503030403020204" pitchFamily="34" charset="0"/>
                <a:ea typeface="Source Sans Pro" panose="020B0503030403020204" pitchFamily="34" charset="0"/>
              </a:rPr>
              <a:t> page on Secretary of State’s (SOS) website </a:t>
            </a:r>
          </a:p>
          <a:p>
            <a:r>
              <a:rPr lang="en-US" sz="2400" dirty="0">
                <a:solidFill>
                  <a:srgbClr val="0000FF"/>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TRACER</a:t>
            </a:r>
            <a:r>
              <a:rPr lang="en-US" sz="2400" dirty="0">
                <a:latin typeface="Source Sans Pro" panose="020B0503030403020204" pitchFamily="34" charset="0"/>
                <a:ea typeface="Source Sans Pro" panose="020B0503030403020204" pitchFamily="34" charset="0"/>
              </a:rPr>
              <a:t> (Transparency in Contribution and Expenditure Reporting) website</a:t>
            </a:r>
          </a:p>
          <a:p>
            <a:r>
              <a:rPr lang="en-US" sz="2400" dirty="0">
                <a:solidFill>
                  <a:srgbClr val="0000FF"/>
                </a:solidFill>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rPr>
              <a:t>Colorado Campaign and Political Finance Manual</a:t>
            </a:r>
            <a:r>
              <a:rPr lang="en-US" sz="2400" dirty="0">
                <a:latin typeface="Source Sans Pro" panose="020B0503030403020204" pitchFamily="34" charset="0"/>
                <a:ea typeface="Source Sans Pro" panose="020B0503030403020204" pitchFamily="34" charset="0"/>
              </a:rPr>
              <a:t> – includes the laws and rules</a:t>
            </a:r>
          </a:p>
          <a:p>
            <a:pPr lvl="1"/>
            <a:r>
              <a:rPr lang="en-US" sz="2400" dirty="0">
                <a:latin typeface="Source Sans Pro" panose="020B0503030403020204" pitchFamily="34" charset="0"/>
                <a:ea typeface="Source Sans Pro" panose="020B0503030403020204" pitchFamily="34" charset="0"/>
              </a:rPr>
              <a:t>Article XXVIII of the Colorado Constitution, </a:t>
            </a:r>
          </a:p>
          <a:p>
            <a:pPr lvl="1"/>
            <a:r>
              <a:rPr lang="en-US" sz="2400" dirty="0">
                <a:latin typeface="Source Sans Pro" panose="020B0503030403020204" pitchFamily="34" charset="0"/>
                <a:ea typeface="Source Sans Pro" panose="020B0503030403020204" pitchFamily="34" charset="0"/>
              </a:rPr>
              <a:t>Title 1, Article 45 of the Colorado Revised Statute (a.k.a. the Fair Campaign Practices Act), and</a:t>
            </a:r>
          </a:p>
          <a:p>
            <a:pPr lvl="1"/>
            <a:r>
              <a:rPr lang="en-US" sz="2400" dirty="0">
                <a:latin typeface="Source Sans Pro" panose="020B0503030403020204" pitchFamily="34" charset="0"/>
                <a:ea typeface="Source Sans Pro" panose="020B0503030403020204" pitchFamily="34" charset="0"/>
              </a:rPr>
              <a:t>Rules Concerning Campaign and Political Finance</a:t>
            </a:r>
            <a:endParaRPr lang="en-US" sz="2000" dirty="0">
              <a:latin typeface="Source Sans Pro" panose="020B0503030403020204" pitchFamily="34" charset="0"/>
              <a:ea typeface="Source Sans Pro" panose="020B0503030403020204" pitchFamily="34" charset="0"/>
            </a:endParaRPr>
          </a:p>
        </p:txBody>
      </p:sp>
      <p:sp>
        <p:nvSpPr>
          <p:cNvPr id="2" name="Slide Number Placeholder 1">
            <a:extLst>
              <a:ext uri="{FF2B5EF4-FFF2-40B4-BE49-F238E27FC236}">
                <a16:creationId xmlns:a16="http://schemas.microsoft.com/office/drawing/2014/main" id="{120F8D11-8FF9-20A5-ECCA-0478DB33BD73}"/>
              </a:ext>
            </a:extLst>
          </p:cNvPr>
          <p:cNvSpPr>
            <a:spLocks noGrp="1"/>
          </p:cNvSpPr>
          <p:nvPr>
            <p:ph type="sldNum" sz="quarter" idx="12"/>
          </p:nvPr>
        </p:nvSpPr>
        <p:spPr/>
        <p:txBody>
          <a:bodyPr/>
          <a:lstStyle/>
          <a:p>
            <a:fld id="{C3DB2ADC-AF19-4574-8C10-79B5B04FCA27}" type="slidenum">
              <a:rPr lang="en-US" smtClean="0"/>
              <a:t>4</a:t>
            </a:fld>
            <a:endParaRPr lang="en-US" dirty="0"/>
          </a:p>
        </p:txBody>
      </p:sp>
    </p:spTree>
    <p:extLst>
      <p:ext uri="{BB962C8B-B14F-4D97-AF65-F5344CB8AC3E}">
        <p14:creationId xmlns:p14="http://schemas.microsoft.com/office/powerpoint/2010/main" val="3460857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C5933-56D4-4E28-E301-4E3314B4D1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A7B5008-C6E4-C103-3647-3A7D60C9E955}"/>
              </a:ext>
            </a:extLst>
          </p:cNvPr>
          <p:cNvSpPr>
            <a:spLocks noGrp="1"/>
          </p:cNvSpPr>
          <p:nvPr>
            <p:ph type="title"/>
          </p:nvPr>
        </p:nvSpPr>
        <p:spPr>
          <a:xfrm>
            <a:off x="700635" y="922096"/>
            <a:ext cx="10691265" cy="754304"/>
          </a:xfrm>
        </p:spPr>
        <p:txBody>
          <a:bodyPr>
            <a:normAutofit/>
          </a:bodyPr>
          <a:lstStyle/>
          <a:p>
            <a:r>
              <a:rPr lang="en-US" sz="3200" b="1" dirty="0">
                <a:latin typeface="Source Sans Pro" panose="020B0503030403020204" pitchFamily="34" charset="0"/>
                <a:ea typeface="Source Sans Pro" panose="020B0503030403020204" pitchFamily="34" charset="0"/>
              </a:rPr>
              <a:t>Resources Continued</a:t>
            </a:r>
          </a:p>
        </p:txBody>
      </p:sp>
      <p:sp>
        <p:nvSpPr>
          <p:cNvPr id="5" name="Content Placeholder 4">
            <a:extLst>
              <a:ext uri="{FF2B5EF4-FFF2-40B4-BE49-F238E27FC236}">
                <a16:creationId xmlns:a16="http://schemas.microsoft.com/office/drawing/2014/main" id="{42BB418B-24A1-F713-9182-7910255FA4F9}"/>
              </a:ext>
            </a:extLst>
          </p:cNvPr>
          <p:cNvSpPr>
            <a:spLocks noGrp="1"/>
          </p:cNvSpPr>
          <p:nvPr>
            <p:ph idx="1"/>
          </p:nvPr>
        </p:nvSpPr>
        <p:spPr>
          <a:xfrm>
            <a:off x="700635" y="1767840"/>
            <a:ext cx="10691265" cy="4423410"/>
          </a:xfrm>
        </p:spPr>
        <p:txBody>
          <a:bodyPr>
            <a:noAutofit/>
          </a:bodyPr>
          <a:lstStyle/>
          <a:p>
            <a:r>
              <a:rPr lang="en-US" sz="2400" dirty="0">
                <a:latin typeface="Source Sans Pro" panose="020B0503030403020204" pitchFamily="34" charset="0"/>
                <a:ea typeface="Source Sans Pro" panose="020B0503030403020204" pitchFamily="34" charset="0"/>
              </a:rPr>
              <a:t>Training Opportunities – </a:t>
            </a:r>
            <a:r>
              <a:rPr lang="en-US" sz="2400" dirty="0">
                <a:solidFill>
                  <a:srgbClr val="0000FF"/>
                </a:solidFill>
                <a:latin typeface="Source Sans Pro" panose="020B0503030403020204" pitchFamily="34" charset="0"/>
                <a:ea typeface="Source Sans Pro" panose="020B0503030403020204" pitchFamily="34" charset="0"/>
                <a:hlinkClick r:id="rId2">
                  <a:extLst>
                    <a:ext uri="{A12FA001-AC4F-418D-AE19-62706E023703}">
                      <ahyp:hlinkClr xmlns:ahyp="http://schemas.microsoft.com/office/drawing/2018/hyperlinkcolor" val="tx"/>
                    </a:ext>
                  </a:extLst>
                </a:hlinkClick>
              </a:rPr>
              <a:t>SOS training page</a:t>
            </a:r>
            <a:endParaRPr lang="en-US" sz="2400" dirty="0">
              <a:solidFill>
                <a:srgbClr val="0000FF"/>
              </a:solidFill>
              <a:latin typeface="Source Sans Pro" panose="020B0503030403020204" pitchFamily="34" charset="0"/>
              <a:ea typeface="Source Sans Pro" panose="020B0503030403020204" pitchFamily="34" charset="0"/>
            </a:endParaRPr>
          </a:p>
          <a:p>
            <a:pPr lvl="1"/>
            <a:r>
              <a:rPr lang="en-US" sz="2400" dirty="0">
                <a:latin typeface="Source Sans Pro" panose="020B0503030403020204" pitchFamily="34" charset="0"/>
                <a:ea typeface="Source Sans Pro" panose="020B0503030403020204" pitchFamily="34" charset="0"/>
              </a:rPr>
              <a:t>Online eLearning's (CPF 101) </a:t>
            </a:r>
          </a:p>
          <a:p>
            <a:pPr lvl="1"/>
            <a:r>
              <a:rPr lang="en-US" sz="2400" dirty="0">
                <a:latin typeface="Source Sans Pro" panose="020B0503030403020204" pitchFamily="34" charset="0"/>
                <a:ea typeface="Source Sans Pro" panose="020B0503030403020204" pitchFamily="34" charset="0"/>
              </a:rPr>
              <a:t>TRACER Webinars (</a:t>
            </a:r>
            <a:r>
              <a:rPr lang="en-US" sz="2400" dirty="0">
                <a:solidFill>
                  <a:srgbClr val="0000FF"/>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Learn how to use TRACER</a:t>
            </a:r>
            <a:r>
              <a:rPr lang="en-US" sz="2400" dirty="0">
                <a:latin typeface="Source Sans Pro" panose="020B0503030403020204" pitchFamily="34" charset="0"/>
                <a:ea typeface="Source Sans Pro" panose="020B0503030403020204" pitchFamily="34" charset="0"/>
              </a:rPr>
              <a:t>)</a:t>
            </a:r>
          </a:p>
          <a:p>
            <a:pPr lvl="1"/>
            <a:r>
              <a:rPr lang="en-US" sz="2400" dirty="0">
                <a:solidFill>
                  <a:srgbClr val="0000FF"/>
                </a:solidFill>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rPr>
              <a:t>Lawn Chair Chats</a:t>
            </a:r>
            <a:r>
              <a:rPr lang="en-US" sz="2400" dirty="0">
                <a:latin typeface="Source Sans Pro" panose="020B0503030403020204" pitchFamily="34" charset="0"/>
                <a:ea typeface="Source Sans Pro" panose="020B0503030403020204" pitchFamily="34" charset="0"/>
              </a:rPr>
              <a:t> – Informal discussions, via TEAMS and/or Zoom, to discuss Colorado’s Campaign Finance laws/rules and TRACER. </a:t>
            </a:r>
          </a:p>
          <a:p>
            <a:r>
              <a:rPr lang="en-US" sz="2400" dirty="0">
                <a:latin typeface="Source Sans Pro" panose="020B0503030403020204" pitchFamily="34" charset="0"/>
                <a:ea typeface="Source Sans Pro" panose="020B0503030403020204" pitchFamily="34" charset="0"/>
              </a:rPr>
              <a:t>Campaign Finance Support Help Desk</a:t>
            </a:r>
          </a:p>
          <a:p>
            <a:pPr lvl="1"/>
            <a:r>
              <a:rPr lang="en-US" sz="2400" dirty="0">
                <a:latin typeface="Source Sans Pro" panose="020B0503030403020204" pitchFamily="34" charset="0"/>
                <a:ea typeface="Source Sans Pro" panose="020B0503030403020204" pitchFamily="34" charset="0"/>
              </a:rPr>
              <a:t>Phone:  303-894-2200 (Dial 3, then 1) or extension 6383.</a:t>
            </a:r>
          </a:p>
          <a:p>
            <a:pPr lvl="1"/>
            <a:r>
              <a:rPr lang="en-US" sz="2400" dirty="0">
                <a:latin typeface="Source Sans Pro" panose="020B0503030403020204" pitchFamily="34" charset="0"/>
                <a:ea typeface="Source Sans Pro" panose="020B0503030403020204" pitchFamily="34" charset="0"/>
              </a:rPr>
              <a:t>Email:  </a:t>
            </a:r>
            <a:r>
              <a:rPr lang="en-US" sz="2400" dirty="0">
                <a:solidFill>
                  <a:srgbClr val="0000FF"/>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CPFhelp@coloradosos.gov</a:t>
            </a:r>
            <a:endParaRPr lang="en-US" sz="2400" dirty="0">
              <a:solidFill>
                <a:srgbClr val="0000FF"/>
              </a:solidFill>
              <a:latin typeface="Source Sans Pro" panose="020B0503030403020204" pitchFamily="34" charset="0"/>
              <a:ea typeface="Source Sans Pro" panose="020B0503030403020204" pitchFamily="34" charset="0"/>
            </a:endParaRPr>
          </a:p>
        </p:txBody>
      </p:sp>
      <p:sp>
        <p:nvSpPr>
          <p:cNvPr id="2" name="Slide Number Placeholder 1">
            <a:extLst>
              <a:ext uri="{FF2B5EF4-FFF2-40B4-BE49-F238E27FC236}">
                <a16:creationId xmlns:a16="http://schemas.microsoft.com/office/drawing/2014/main" id="{60E865DD-67A5-039A-3DC7-8B39C5387D16}"/>
              </a:ext>
            </a:extLst>
          </p:cNvPr>
          <p:cNvSpPr>
            <a:spLocks noGrp="1"/>
          </p:cNvSpPr>
          <p:nvPr>
            <p:ph type="sldNum" sz="quarter" idx="12"/>
          </p:nvPr>
        </p:nvSpPr>
        <p:spPr/>
        <p:txBody>
          <a:bodyPr/>
          <a:lstStyle/>
          <a:p>
            <a:fld id="{C3DB2ADC-AF19-4574-8C10-79B5B04FCA27}" type="slidenum">
              <a:rPr lang="en-US" smtClean="0"/>
              <a:t>5</a:t>
            </a:fld>
            <a:endParaRPr lang="en-US" dirty="0"/>
          </a:p>
        </p:txBody>
      </p:sp>
    </p:spTree>
    <p:extLst>
      <p:ext uri="{BB962C8B-B14F-4D97-AF65-F5344CB8AC3E}">
        <p14:creationId xmlns:p14="http://schemas.microsoft.com/office/powerpoint/2010/main" val="1658379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592AD9-55F1-5FAB-C38C-C4B22649BC41}"/>
              </a:ext>
            </a:extLst>
          </p:cNvPr>
          <p:cNvSpPr>
            <a:spLocks noGrp="1"/>
          </p:cNvSpPr>
          <p:nvPr>
            <p:ph type="title"/>
          </p:nvPr>
        </p:nvSpPr>
        <p:spPr>
          <a:xfrm>
            <a:off x="700635" y="922096"/>
            <a:ext cx="10691265" cy="729068"/>
          </a:xfrm>
        </p:spPr>
        <p:txBody>
          <a:bodyPr>
            <a:normAutofit/>
          </a:bodyPr>
          <a:lstStyle/>
          <a:p>
            <a:r>
              <a:rPr lang="en-US" sz="3200" b="1" dirty="0"/>
              <a:t>Topics for discussion </a:t>
            </a:r>
          </a:p>
        </p:txBody>
      </p:sp>
      <p:sp>
        <p:nvSpPr>
          <p:cNvPr id="7" name="Content Placeholder 6">
            <a:extLst>
              <a:ext uri="{FF2B5EF4-FFF2-40B4-BE49-F238E27FC236}">
                <a16:creationId xmlns:a16="http://schemas.microsoft.com/office/drawing/2014/main" id="{E3A3957E-D8F5-6C57-46BE-B63D02D679C5}"/>
              </a:ext>
            </a:extLst>
          </p:cNvPr>
          <p:cNvSpPr>
            <a:spLocks noGrp="1"/>
          </p:cNvSpPr>
          <p:nvPr>
            <p:ph sz="half" idx="1"/>
          </p:nvPr>
        </p:nvSpPr>
        <p:spPr>
          <a:xfrm>
            <a:off x="741850" y="1651164"/>
            <a:ext cx="6342122" cy="4321934"/>
          </a:xfrm>
        </p:spPr>
        <p:txBody>
          <a:bodyPr>
            <a:noAutofit/>
          </a:bodyPr>
          <a:lstStyle/>
          <a:p>
            <a:pPr eaLnBrk="1" hangingPunct="1"/>
            <a:r>
              <a:rPr lang="en-US" altLang="en-US" sz="2400" dirty="0"/>
              <a:t>Standalone candidate v. candidate committee</a:t>
            </a:r>
          </a:p>
          <a:p>
            <a:pPr eaLnBrk="1" hangingPunct="1"/>
            <a:r>
              <a:rPr lang="en-US" altLang="en-US" sz="2400" dirty="0"/>
              <a:t>Filing schedules</a:t>
            </a:r>
          </a:p>
          <a:p>
            <a:pPr eaLnBrk="1" hangingPunct="1"/>
            <a:r>
              <a:rPr lang="en-US" altLang="en-US" sz="2400" dirty="0"/>
              <a:t>Disclosure of activity (contributions &amp; expenditures)</a:t>
            </a:r>
          </a:p>
          <a:p>
            <a:pPr eaLnBrk="1" hangingPunct="1"/>
            <a:r>
              <a:rPr lang="en-US" altLang="en-US" sz="2400" dirty="0"/>
              <a:t>Disclaimers / Paid for by Statements</a:t>
            </a:r>
          </a:p>
          <a:p>
            <a:pPr eaLnBrk="1" hangingPunct="1"/>
            <a:r>
              <a:rPr lang="en-US" altLang="en-US" sz="2400" dirty="0"/>
              <a:t>Penalties, Waivers, &amp; Complaints</a:t>
            </a:r>
          </a:p>
          <a:p>
            <a:pPr eaLnBrk="1" hangingPunct="1"/>
            <a:r>
              <a:rPr lang="en-US" altLang="en-US" sz="2400" dirty="0"/>
              <a:t>Closing / Terminating a committee</a:t>
            </a:r>
          </a:p>
          <a:p>
            <a:pPr eaLnBrk="1" hangingPunct="1"/>
            <a:r>
              <a:rPr lang="en-US" altLang="en-US" sz="2400" dirty="0"/>
              <a:t>TRACER</a:t>
            </a:r>
          </a:p>
        </p:txBody>
      </p:sp>
      <p:pic>
        <p:nvPicPr>
          <p:cNvPr id="9" name="Content Placeholder 8">
            <a:extLst>
              <a:ext uri="{FF2B5EF4-FFF2-40B4-BE49-F238E27FC236}">
                <a16:creationId xmlns:a16="http://schemas.microsoft.com/office/drawing/2014/main" id="{DEACF814-3BFD-7E28-4503-CCE73F78196B}"/>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7187258" y="3092365"/>
            <a:ext cx="3990153" cy="2759456"/>
          </a:xfrm>
          <a:prstGeom prst="rect">
            <a:avLst/>
          </a:prstGeom>
        </p:spPr>
      </p:pic>
      <p:sp>
        <p:nvSpPr>
          <p:cNvPr id="2" name="Slide Number Placeholder 1">
            <a:extLst>
              <a:ext uri="{FF2B5EF4-FFF2-40B4-BE49-F238E27FC236}">
                <a16:creationId xmlns:a16="http://schemas.microsoft.com/office/drawing/2014/main" id="{80CC402C-4E53-55A5-1F31-09D72A24050F}"/>
              </a:ext>
            </a:extLst>
          </p:cNvPr>
          <p:cNvSpPr>
            <a:spLocks noGrp="1"/>
          </p:cNvSpPr>
          <p:nvPr>
            <p:ph type="sldNum" sz="quarter" idx="12"/>
          </p:nvPr>
        </p:nvSpPr>
        <p:spPr/>
        <p:txBody>
          <a:bodyPr/>
          <a:lstStyle/>
          <a:p>
            <a:fld id="{C3DB2ADC-AF19-4574-8C10-79B5B04FCA27}" type="slidenum">
              <a:rPr lang="en-US" smtClean="0"/>
              <a:t>6</a:t>
            </a:fld>
            <a:endParaRPr lang="en-US" dirty="0"/>
          </a:p>
        </p:txBody>
      </p:sp>
    </p:spTree>
    <p:extLst>
      <p:ext uri="{BB962C8B-B14F-4D97-AF65-F5344CB8AC3E}">
        <p14:creationId xmlns:p14="http://schemas.microsoft.com/office/powerpoint/2010/main" val="1908046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CC2D9A-472C-A46C-C6E4-6CA598013C13}"/>
              </a:ext>
            </a:extLst>
          </p:cNvPr>
          <p:cNvSpPr>
            <a:spLocks noGrp="1"/>
          </p:cNvSpPr>
          <p:nvPr>
            <p:ph type="title"/>
          </p:nvPr>
        </p:nvSpPr>
        <p:spPr>
          <a:xfrm>
            <a:off x="750367" y="165351"/>
            <a:ext cx="10691265" cy="685987"/>
          </a:xfrm>
        </p:spPr>
        <p:txBody>
          <a:bodyPr>
            <a:normAutofit/>
          </a:bodyPr>
          <a:lstStyle/>
          <a:p>
            <a:r>
              <a:rPr lang="en-US" sz="3200" b="1" dirty="0"/>
              <a:t>You become a candidate when</a:t>
            </a:r>
          </a:p>
        </p:txBody>
      </p:sp>
      <p:sp>
        <p:nvSpPr>
          <p:cNvPr id="5" name="Content Placeholder 4">
            <a:extLst>
              <a:ext uri="{FF2B5EF4-FFF2-40B4-BE49-F238E27FC236}">
                <a16:creationId xmlns:a16="http://schemas.microsoft.com/office/drawing/2014/main" id="{5AACE5D5-9627-F0AE-5672-7AF1122D8201}"/>
              </a:ext>
            </a:extLst>
          </p:cNvPr>
          <p:cNvSpPr>
            <a:spLocks noGrp="1"/>
          </p:cNvSpPr>
          <p:nvPr>
            <p:ph sz="half" idx="1"/>
          </p:nvPr>
        </p:nvSpPr>
        <p:spPr>
          <a:xfrm>
            <a:off x="715383" y="956441"/>
            <a:ext cx="5304417" cy="5126608"/>
          </a:xfrm>
        </p:spPr>
        <p:txBody>
          <a:bodyPr>
            <a:normAutofit fontScale="92500" lnSpcReduction="10000"/>
          </a:bodyPr>
          <a:lstStyle/>
          <a:p>
            <a:pPr>
              <a:defRPr/>
            </a:pPr>
            <a:r>
              <a:rPr lang="en-US" sz="2400" dirty="0"/>
              <a:t>You publicly announce an intention to seek election to public office</a:t>
            </a:r>
          </a:p>
          <a:p>
            <a:pPr>
              <a:buFontTx/>
              <a:buNone/>
              <a:defRPr/>
            </a:pPr>
            <a:r>
              <a:rPr lang="en-US" sz="2400" b="1" dirty="0"/>
              <a:t>And then</a:t>
            </a:r>
          </a:p>
          <a:p>
            <a:pPr>
              <a:defRPr/>
            </a:pPr>
            <a:r>
              <a:rPr lang="en-US" sz="2400" dirty="0"/>
              <a:t>Receive a contribution </a:t>
            </a:r>
            <a:r>
              <a:rPr lang="en-US" sz="2400" b="1" dirty="0"/>
              <a:t>or</a:t>
            </a:r>
            <a:r>
              <a:rPr lang="en-US" sz="2400" dirty="0"/>
              <a:t> make an expenditure on behalf of the candidacy</a:t>
            </a:r>
          </a:p>
          <a:p>
            <a:pPr marL="0" indent="0">
              <a:buNone/>
              <a:defRPr/>
            </a:pPr>
            <a:r>
              <a:rPr lang="en-US" sz="2400" b="1" dirty="0"/>
              <a:t>Within 10 calendar days of becoming a candidate you must file a Candidate Affidavit</a:t>
            </a:r>
            <a:endParaRPr lang="en-US" sz="2400" dirty="0"/>
          </a:p>
        </p:txBody>
      </p:sp>
      <p:sp>
        <p:nvSpPr>
          <p:cNvPr id="12" name="Content Placeholder 11">
            <a:extLst>
              <a:ext uri="{FF2B5EF4-FFF2-40B4-BE49-F238E27FC236}">
                <a16:creationId xmlns:a16="http://schemas.microsoft.com/office/drawing/2014/main" id="{0AF29765-8C28-1CC0-A00F-4AB6BEB364F4}"/>
              </a:ext>
            </a:extLst>
          </p:cNvPr>
          <p:cNvSpPr>
            <a:spLocks noGrp="1"/>
          </p:cNvSpPr>
          <p:nvPr>
            <p:ph sz="half" idx="2"/>
          </p:nvPr>
        </p:nvSpPr>
        <p:spPr>
          <a:xfrm>
            <a:off x="6172200" y="956441"/>
            <a:ext cx="5420710" cy="5126608"/>
          </a:xfrm>
        </p:spPr>
        <p:txBody>
          <a:bodyPr>
            <a:normAutofit fontScale="92500" lnSpcReduction="10000"/>
          </a:bodyPr>
          <a:lstStyle/>
          <a:p>
            <a:pPr marL="0" indent="0">
              <a:buNone/>
            </a:pPr>
            <a:r>
              <a:rPr lang="en-US" sz="2600" dirty="0"/>
              <a:t>Public Announcement Definition</a:t>
            </a:r>
          </a:p>
          <a:p>
            <a:r>
              <a:rPr lang="en-US" sz="2600" dirty="0"/>
              <a:t>Registering a candidate committee, or</a:t>
            </a:r>
          </a:p>
          <a:p>
            <a:r>
              <a:rPr lang="en-US" sz="2600" dirty="0"/>
              <a:t>Announcing an intention to seek public office through:</a:t>
            </a:r>
          </a:p>
          <a:p>
            <a:pPr lvl="1"/>
            <a:r>
              <a:rPr lang="en-US" sz="2200" dirty="0"/>
              <a:t>A speech, advertisement, or other communication reported or appearing in public media, or </a:t>
            </a:r>
          </a:p>
          <a:p>
            <a:pPr lvl="1"/>
            <a:r>
              <a:rPr lang="en-US" sz="2200" dirty="0"/>
              <a:t>A statement made in any place accessible to the public, or</a:t>
            </a:r>
          </a:p>
          <a:p>
            <a:pPr lvl="1"/>
            <a:r>
              <a:rPr lang="en-US" sz="2200" dirty="0"/>
              <a:t>A statement made in a manner that a reasonable person would expect it to become public.</a:t>
            </a:r>
          </a:p>
        </p:txBody>
      </p:sp>
      <p:pic>
        <p:nvPicPr>
          <p:cNvPr id="13" name="Picture 12">
            <a:extLst>
              <a:ext uri="{FF2B5EF4-FFF2-40B4-BE49-F238E27FC236}">
                <a16:creationId xmlns:a16="http://schemas.microsoft.com/office/drawing/2014/main" id="{67D8B58E-75D5-3F44-1A6D-F406A2FF75C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35105" y="4421769"/>
            <a:ext cx="2080150" cy="1766383"/>
          </a:xfrm>
          <a:prstGeom prst="rect">
            <a:avLst/>
          </a:prstGeom>
        </p:spPr>
      </p:pic>
      <p:sp>
        <p:nvSpPr>
          <p:cNvPr id="2" name="Slide Number Placeholder 1">
            <a:extLst>
              <a:ext uri="{FF2B5EF4-FFF2-40B4-BE49-F238E27FC236}">
                <a16:creationId xmlns:a16="http://schemas.microsoft.com/office/drawing/2014/main" id="{E24636BF-55DF-CFB0-87FD-98BEEA41811E}"/>
              </a:ext>
            </a:extLst>
          </p:cNvPr>
          <p:cNvSpPr>
            <a:spLocks noGrp="1"/>
          </p:cNvSpPr>
          <p:nvPr>
            <p:ph type="sldNum" sz="quarter" idx="12"/>
          </p:nvPr>
        </p:nvSpPr>
        <p:spPr/>
        <p:txBody>
          <a:bodyPr/>
          <a:lstStyle/>
          <a:p>
            <a:fld id="{C3DB2ADC-AF19-4574-8C10-79B5B04FCA27}" type="slidenum">
              <a:rPr lang="en-US" smtClean="0"/>
              <a:t>7</a:t>
            </a:fld>
            <a:endParaRPr lang="en-US" dirty="0"/>
          </a:p>
        </p:txBody>
      </p:sp>
    </p:spTree>
    <p:extLst>
      <p:ext uri="{BB962C8B-B14F-4D97-AF65-F5344CB8AC3E}">
        <p14:creationId xmlns:p14="http://schemas.microsoft.com/office/powerpoint/2010/main" val="4017266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124BF0-2A58-522C-2639-5D069F414463}"/>
              </a:ext>
            </a:extLst>
          </p:cNvPr>
          <p:cNvSpPr>
            <a:spLocks noGrp="1"/>
          </p:cNvSpPr>
          <p:nvPr>
            <p:ph type="title"/>
          </p:nvPr>
        </p:nvSpPr>
        <p:spPr>
          <a:xfrm>
            <a:off x="685887" y="746268"/>
            <a:ext cx="10640005" cy="761540"/>
          </a:xfrm>
        </p:spPr>
        <p:txBody>
          <a:bodyPr>
            <a:normAutofit fontScale="90000"/>
          </a:bodyPr>
          <a:lstStyle/>
          <a:p>
            <a:r>
              <a:rPr lang="en-US" sz="3600" b="1" dirty="0"/>
              <a:t>Standalone candidate vs. candidate committee</a:t>
            </a:r>
          </a:p>
        </p:txBody>
      </p:sp>
      <p:sp>
        <p:nvSpPr>
          <p:cNvPr id="6" name="Text Placeholder 5">
            <a:extLst>
              <a:ext uri="{FF2B5EF4-FFF2-40B4-BE49-F238E27FC236}">
                <a16:creationId xmlns:a16="http://schemas.microsoft.com/office/drawing/2014/main" id="{086D5EDC-0C20-58E7-B472-2AC6598015BF}"/>
              </a:ext>
            </a:extLst>
          </p:cNvPr>
          <p:cNvSpPr>
            <a:spLocks noGrp="1"/>
          </p:cNvSpPr>
          <p:nvPr>
            <p:ph type="body" idx="1"/>
          </p:nvPr>
        </p:nvSpPr>
        <p:spPr>
          <a:xfrm>
            <a:off x="685887" y="1311116"/>
            <a:ext cx="5282192" cy="529908"/>
          </a:xfrm>
        </p:spPr>
        <p:txBody>
          <a:bodyPr>
            <a:normAutofit/>
          </a:bodyPr>
          <a:lstStyle/>
          <a:p>
            <a:r>
              <a:rPr lang="en-US" sz="2400" dirty="0"/>
              <a:t>Standalone Candidate</a:t>
            </a:r>
          </a:p>
        </p:txBody>
      </p:sp>
      <p:sp>
        <p:nvSpPr>
          <p:cNvPr id="7" name="Content Placeholder 6">
            <a:extLst>
              <a:ext uri="{FF2B5EF4-FFF2-40B4-BE49-F238E27FC236}">
                <a16:creationId xmlns:a16="http://schemas.microsoft.com/office/drawing/2014/main" id="{CD5F7828-F6EC-04E1-6815-DD7D05E11AAC}"/>
              </a:ext>
            </a:extLst>
          </p:cNvPr>
          <p:cNvSpPr>
            <a:spLocks noGrp="1"/>
          </p:cNvSpPr>
          <p:nvPr>
            <p:ph sz="half" idx="2"/>
          </p:nvPr>
        </p:nvSpPr>
        <p:spPr>
          <a:xfrm>
            <a:off x="639184" y="1841024"/>
            <a:ext cx="4471296" cy="4368799"/>
          </a:xfrm>
        </p:spPr>
        <p:txBody>
          <a:bodyPr>
            <a:normAutofit/>
          </a:bodyPr>
          <a:lstStyle/>
          <a:p>
            <a:pPr>
              <a:lnSpc>
                <a:spcPct val="125000"/>
              </a:lnSpc>
            </a:pPr>
            <a:r>
              <a:rPr lang="en-US" altLang="en-US" dirty="0">
                <a:cs typeface="Arial" panose="020B0604020202020204" pitchFamily="34" charset="0"/>
              </a:rPr>
              <a:t>A candidate who is </a:t>
            </a:r>
            <a:r>
              <a:rPr lang="en-US" altLang="en-US" u="sng" dirty="0">
                <a:cs typeface="Arial" panose="020B0604020202020204" pitchFamily="34" charset="0"/>
              </a:rPr>
              <a:t>self-funding</a:t>
            </a:r>
            <a:r>
              <a:rPr lang="en-US" altLang="en-US" dirty="0">
                <a:cs typeface="Arial" panose="020B0604020202020204" pitchFamily="34" charset="0"/>
              </a:rPr>
              <a:t> their candidacy; not accepting contributions of any kind from anyone.</a:t>
            </a:r>
          </a:p>
          <a:p>
            <a:pPr>
              <a:lnSpc>
                <a:spcPct val="125000"/>
              </a:lnSpc>
            </a:pPr>
            <a:r>
              <a:rPr lang="en-US" altLang="en-US" dirty="0">
                <a:cs typeface="Arial" panose="020B0604020202020204" pitchFamily="34" charset="0"/>
              </a:rPr>
              <a:t>Files disclosure reports to show their expenditures for the campaign.</a:t>
            </a:r>
          </a:p>
          <a:p>
            <a:pPr>
              <a:lnSpc>
                <a:spcPct val="125000"/>
              </a:lnSpc>
            </a:pPr>
            <a:r>
              <a:rPr lang="en-US" altLang="en-US" dirty="0">
                <a:cs typeface="Arial" panose="020B0604020202020204" pitchFamily="34" charset="0"/>
              </a:rPr>
              <a:t>Only required to file reports for periods where expenditures take place.</a:t>
            </a:r>
          </a:p>
          <a:p>
            <a:pPr marL="0" indent="0">
              <a:buNone/>
            </a:pPr>
            <a:endParaRPr lang="en-US" altLang="en-US" dirty="0">
              <a:cs typeface="Arial" panose="020B0604020202020204" pitchFamily="34" charset="0"/>
            </a:endParaRPr>
          </a:p>
        </p:txBody>
      </p:sp>
      <p:sp>
        <p:nvSpPr>
          <p:cNvPr id="8" name="Text Placeholder 7">
            <a:extLst>
              <a:ext uri="{FF2B5EF4-FFF2-40B4-BE49-F238E27FC236}">
                <a16:creationId xmlns:a16="http://schemas.microsoft.com/office/drawing/2014/main" id="{7600A67D-C74C-65AD-B03D-BE75F0216D84}"/>
              </a:ext>
            </a:extLst>
          </p:cNvPr>
          <p:cNvSpPr>
            <a:spLocks noGrp="1"/>
          </p:cNvSpPr>
          <p:nvPr>
            <p:ph type="body" sz="quarter" idx="3"/>
          </p:nvPr>
        </p:nvSpPr>
        <p:spPr>
          <a:xfrm>
            <a:off x="5431909" y="1342072"/>
            <a:ext cx="5623759" cy="529908"/>
          </a:xfrm>
        </p:spPr>
        <p:txBody>
          <a:bodyPr>
            <a:normAutofit/>
          </a:bodyPr>
          <a:lstStyle/>
          <a:p>
            <a:r>
              <a:rPr lang="en-US" sz="2400" dirty="0"/>
              <a:t>Candidate committee</a:t>
            </a:r>
          </a:p>
        </p:txBody>
      </p:sp>
      <p:sp>
        <p:nvSpPr>
          <p:cNvPr id="9" name="Content Placeholder 8">
            <a:extLst>
              <a:ext uri="{FF2B5EF4-FFF2-40B4-BE49-F238E27FC236}">
                <a16:creationId xmlns:a16="http://schemas.microsoft.com/office/drawing/2014/main" id="{35739486-D302-E2F5-0DC3-155E294131A1}"/>
              </a:ext>
            </a:extLst>
          </p:cNvPr>
          <p:cNvSpPr>
            <a:spLocks noGrp="1"/>
          </p:cNvSpPr>
          <p:nvPr>
            <p:ph sz="quarter" idx="4"/>
          </p:nvPr>
        </p:nvSpPr>
        <p:spPr>
          <a:xfrm>
            <a:off x="5354320" y="1841024"/>
            <a:ext cx="6614160" cy="4368799"/>
          </a:xfrm>
        </p:spPr>
        <p:txBody>
          <a:bodyPr>
            <a:noAutofit/>
          </a:bodyPr>
          <a:lstStyle/>
          <a:p>
            <a:pPr>
              <a:lnSpc>
                <a:spcPct val="135000"/>
              </a:lnSpc>
            </a:pPr>
            <a:r>
              <a:rPr lang="en-US" altLang="en-US" dirty="0">
                <a:cs typeface="Arial" panose="020B0604020202020204" pitchFamily="34" charset="0"/>
              </a:rPr>
              <a:t>A candidate who is accepting contributions to help fund their campaign.</a:t>
            </a:r>
          </a:p>
          <a:p>
            <a:pPr>
              <a:lnSpc>
                <a:spcPct val="135000"/>
              </a:lnSpc>
            </a:pPr>
            <a:r>
              <a:rPr lang="en-US" altLang="en-US" dirty="0">
                <a:cs typeface="Arial" panose="020B0604020202020204" pitchFamily="34" charset="0"/>
              </a:rPr>
              <a:t>Files disclosure reports to show their contributions and expenditures.</a:t>
            </a:r>
          </a:p>
          <a:p>
            <a:pPr>
              <a:lnSpc>
                <a:spcPct val="135000"/>
              </a:lnSpc>
            </a:pPr>
            <a:r>
              <a:rPr lang="en-US" altLang="en-US" dirty="0">
                <a:cs typeface="Arial" panose="020B0604020202020204" pitchFamily="34" charset="0"/>
              </a:rPr>
              <a:t>Must register prior to accepting any type of contribution.  </a:t>
            </a:r>
          </a:p>
          <a:p>
            <a:pPr>
              <a:lnSpc>
                <a:spcPct val="135000"/>
              </a:lnSpc>
            </a:pPr>
            <a:r>
              <a:rPr lang="en-US" altLang="en-US" dirty="0">
                <a:cs typeface="Arial" panose="020B0604020202020204" pitchFamily="34" charset="0"/>
              </a:rPr>
              <a:t>Once registered all reporting (contributions/expenditures) is done under the committee.</a:t>
            </a:r>
          </a:p>
          <a:p>
            <a:pPr>
              <a:lnSpc>
                <a:spcPct val="135000"/>
              </a:lnSpc>
            </a:pPr>
            <a:r>
              <a:rPr lang="en-US" altLang="en-US" dirty="0">
                <a:cs typeface="Arial" panose="020B0604020202020204" pitchFamily="34" charset="0"/>
              </a:rPr>
              <a:t>Required to file all reports regardless of the level of activity.</a:t>
            </a:r>
          </a:p>
        </p:txBody>
      </p:sp>
      <p:sp>
        <p:nvSpPr>
          <p:cNvPr id="2" name="Slide Number Placeholder 1">
            <a:extLst>
              <a:ext uri="{FF2B5EF4-FFF2-40B4-BE49-F238E27FC236}">
                <a16:creationId xmlns:a16="http://schemas.microsoft.com/office/drawing/2014/main" id="{5D8FF3B2-F039-50A4-5FD6-C19534E78045}"/>
              </a:ext>
            </a:extLst>
          </p:cNvPr>
          <p:cNvSpPr>
            <a:spLocks noGrp="1"/>
          </p:cNvSpPr>
          <p:nvPr>
            <p:ph type="sldNum" sz="quarter" idx="12"/>
          </p:nvPr>
        </p:nvSpPr>
        <p:spPr/>
        <p:txBody>
          <a:bodyPr/>
          <a:lstStyle/>
          <a:p>
            <a:fld id="{C3DB2ADC-AF19-4574-8C10-79B5B04FCA27}" type="slidenum">
              <a:rPr lang="en-US" smtClean="0"/>
              <a:t>8</a:t>
            </a:fld>
            <a:endParaRPr lang="en-US" dirty="0"/>
          </a:p>
        </p:txBody>
      </p:sp>
    </p:spTree>
    <p:extLst>
      <p:ext uri="{BB962C8B-B14F-4D97-AF65-F5344CB8AC3E}">
        <p14:creationId xmlns:p14="http://schemas.microsoft.com/office/powerpoint/2010/main" val="4184579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FA4EB9-84AD-8BE4-63B2-F60C932D3B5D}"/>
            </a:ext>
          </a:extLst>
        </p:cNvPr>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2B9F8FBF-A74A-6A48-386B-3CC933E23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BE954-8BD3-9517-FE73-12D00301684C}"/>
              </a:ext>
            </a:extLst>
          </p:cNvPr>
          <p:cNvSpPr>
            <a:spLocks noGrp="1"/>
          </p:cNvSpPr>
          <p:nvPr>
            <p:ph type="title"/>
          </p:nvPr>
        </p:nvSpPr>
        <p:spPr>
          <a:xfrm>
            <a:off x="264160" y="611300"/>
            <a:ext cx="2863591" cy="4265842"/>
          </a:xfrm>
        </p:spPr>
        <p:txBody>
          <a:bodyPr>
            <a:normAutofit/>
          </a:bodyPr>
          <a:lstStyle/>
          <a:p>
            <a:r>
              <a:rPr lang="en-US" sz="3200" b="1" dirty="0">
                <a:latin typeface="+mn-lt"/>
              </a:rPr>
              <a:t>Disclosure Report Due Dates (2025)</a:t>
            </a:r>
            <a:endParaRPr lang="en-US" sz="3200" dirty="0"/>
          </a:p>
        </p:txBody>
      </p:sp>
      <p:cxnSp>
        <p:nvCxnSpPr>
          <p:cNvPr id="13" name="Straight Connector 9">
            <a:extLst>
              <a:ext uri="{FF2B5EF4-FFF2-40B4-BE49-F238E27FC236}">
                <a16:creationId xmlns:a16="http://schemas.microsoft.com/office/drawing/2014/main" id="{55D44685-3375-6258-90FB-505F61B340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228265" y="723900"/>
            <a:ext cx="0" cy="5410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3A67AEE-369B-AFF5-30C8-692884F68BC8}"/>
              </a:ext>
            </a:extLst>
          </p:cNvPr>
          <p:cNvSpPr>
            <a:spLocks noGrp="1"/>
          </p:cNvSpPr>
          <p:nvPr>
            <p:ph idx="1"/>
          </p:nvPr>
        </p:nvSpPr>
        <p:spPr>
          <a:xfrm>
            <a:off x="3391911" y="611300"/>
            <a:ext cx="8298643" cy="5703146"/>
          </a:xfrm>
        </p:spPr>
        <p:txBody>
          <a:bodyPr>
            <a:normAutofit fontScale="92500" lnSpcReduction="20000"/>
          </a:bodyPr>
          <a:lstStyle/>
          <a:p>
            <a:pPr>
              <a:lnSpc>
                <a:spcPct val="125000"/>
              </a:lnSpc>
            </a:pPr>
            <a:r>
              <a:rPr lang="en-US" altLang="en-US" sz="2400" dirty="0">
                <a:cs typeface="Arial" panose="020B0604020202020204" pitchFamily="34" charset="0"/>
              </a:rPr>
              <a:t>May 1, 2025</a:t>
            </a:r>
          </a:p>
          <a:p>
            <a:pPr>
              <a:lnSpc>
                <a:spcPct val="125000"/>
              </a:lnSpc>
            </a:pPr>
            <a:r>
              <a:rPr lang="en-US" altLang="en-US" sz="2400" dirty="0">
                <a:cs typeface="Arial" panose="020B0604020202020204" pitchFamily="34" charset="0"/>
              </a:rPr>
              <a:t>June 2, 2025</a:t>
            </a:r>
          </a:p>
          <a:p>
            <a:pPr>
              <a:lnSpc>
                <a:spcPct val="125000"/>
              </a:lnSpc>
            </a:pPr>
            <a:r>
              <a:rPr lang="en-US" altLang="en-US" sz="2400" dirty="0">
                <a:cs typeface="Arial" panose="020B0604020202020204" pitchFamily="34" charset="0"/>
              </a:rPr>
              <a:t>July 1, 2025</a:t>
            </a:r>
          </a:p>
          <a:p>
            <a:pPr>
              <a:lnSpc>
                <a:spcPct val="125000"/>
              </a:lnSpc>
            </a:pPr>
            <a:r>
              <a:rPr lang="en-US" altLang="en-US" sz="2400" dirty="0">
                <a:cs typeface="Arial" panose="020B0604020202020204" pitchFamily="34" charset="0"/>
              </a:rPr>
              <a:t>August 1, 2025</a:t>
            </a:r>
          </a:p>
          <a:p>
            <a:pPr>
              <a:lnSpc>
                <a:spcPct val="125000"/>
              </a:lnSpc>
            </a:pPr>
            <a:r>
              <a:rPr lang="en-US" altLang="en-US" sz="2400" dirty="0">
                <a:cs typeface="Arial" panose="020B0604020202020204" pitchFamily="34" charset="0"/>
              </a:rPr>
              <a:t>September 2, 2025</a:t>
            </a:r>
          </a:p>
          <a:p>
            <a:pPr>
              <a:lnSpc>
                <a:spcPct val="125000"/>
              </a:lnSpc>
            </a:pPr>
            <a:r>
              <a:rPr lang="en-US" altLang="en-US" sz="2400" dirty="0">
                <a:cs typeface="Arial" panose="020B0604020202020204" pitchFamily="34" charset="0"/>
              </a:rPr>
              <a:t>September 15, 2025</a:t>
            </a:r>
          </a:p>
          <a:p>
            <a:pPr>
              <a:lnSpc>
                <a:spcPct val="125000"/>
              </a:lnSpc>
            </a:pPr>
            <a:r>
              <a:rPr lang="en-US" altLang="en-US" sz="2400" dirty="0">
                <a:cs typeface="Arial" panose="020B0604020202020204" pitchFamily="34" charset="0"/>
              </a:rPr>
              <a:t>September 29, 2025</a:t>
            </a:r>
          </a:p>
          <a:p>
            <a:pPr>
              <a:lnSpc>
                <a:spcPct val="125000"/>
              </a:lnSpc>
            </a:pPr>
            <a:r>
              <a:rPr lang="en-US" altLang="en-US" sz="2400" dirty="0">
                <a:cs typeface="Arial" panose="020B0604020202020204" pitchFamily="34" charset="0"/>
              </a:rPr>
              <a:t>October 14, 2025</a:t>
            </a:r>
          </a:p>
          <a:p>
            <a:pPr>
              <a:lnSpc>
                <a:spcPct val="125000"/>
              </a:lnSpc>
            </a:pPr>
            <a:r>
              <a:rPr lang="en-US" altLang="en-US" sz="2400" dirty="0">
                <a:cs typeface="Arial" panose="020B0604020202020204" pitchFamily="34" charset="0"/>
              </a:rPr>
              <a:t>October 27, 2025</a:t>
            </a:r>
          </a:p>
          <a:p>
            <a:pPr>
              <a:lnSpc>
                <a:spcPct val="125000"/>
              </a:lnSpc>
            </a:pPr>
            <a:r>
              <a:rPr lang="en-US" altLang="en-US" sz="2400" dirty="0">
                <a:cs typeface="Arial" panose="020B0604020202020204" pitchFamily="34" charset="0"/>
              </a:rPr>
              <a:t>December 9, 2025</a:t>
            </a:r>
          </a:p>
          <a:p>
            <a:pPr marL="0" indent="0">
              <a:lnSpc>
                <a:spcPct val="125000"/>
              </a:lnSpc>
              <a:buNone/>
            </a:pPr>
            <a:r>
              <a:rPr lang="en-US" altLang="en-US" sz="2400" dirty="0">
                <a:cs typeface="Arial" panose="020B0604020202020204" pitchFamily="34" charset="0"/>
              </a:rPr>
              <a:t>Visit the </a:t>
            </a:r>
            <a:r>
              <a:rPr lang="en-US" altLang="en-US" sz="2400" dirty="0">
                <a:solidFill>
                  <a:srgbClr val="0000FF"/>
                </a:solidFill>
                <a:cs typeface="Arial" panose="020B0604020202020204" pitchFamily="34" charset="0"/>
                <a:hlinkClick r:id="rId2">
                  <a:extLst>
                    <a:ext uri="{A12FA001-AC4F-418D-AE19-62706E023703}">
                      <ahyp:hlinkClr xmlns:ahyp="http://schemas.microsoft.com/office/drawing/2018/hyperlinkcolor" val="tx"/>
                    </a:ext>
                  </a:extLst>
                </a:hlinkClick>
              </a:rPr>
              <a:t>Filing Calendar</a:t>
            </a:r>
            <a:r>
              <a:rPr lang="en-US" altLang="en-US" sz="2400" dirty="0">
                <a:cs typeface="Arial" panose="020B0604020202020204" pitchFamily="34" charset="0"/>
              </a:rPr>
              <a:t> page where you can download / print the calendar that includes the reporting periods for each report.</a:t>
            </a:r>
          </a:p>
        </p:txBody>
      </p:sp>
      <p:pic>
        <p:nvPicPr>
          <p:cNvPr id="6" name="Picture 5">
            <a:extLst>
              <a:ext uri="{FF2B5EF4-FFF2-40B4-BE49-F238E27FC236}">
                <a16:creationId xmlns:a16="http://schemas.microsoft.com/office/drawing/2014/main" id="{FB5117A4-CF5B-72E1-7988-79FF95CBAB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2406" y="3358410"/>
            <a:ext cx="2083454" cy="2039500"/>
          </a:xfrm>
          <a:prstGeom prst="rect">
            <a:avLst/>
          </a:prstGeom>
        </p:spPr>
      </p:pic>
      <p:sp>
        <p:nvSpPr>
          <p:cNvPr id="4" name="Slide Number Placeholder 3">
            <a:extLst>
              <a:ext uri="{FF2B5EF4-FFF2-40B4-BE49-F238E27FC236}">
                <a16:creationId xmlns:a16="http://schemas.microsoft.com/office/drawing/2014/main" id="{BCCB31F0-CA67-57D4-DADA-E4FAC053AFFD}"/>
              </a:ext>
            </a:extLst>
          </p:cNvPr>
          <p:cNvSpPr>
            <a:spLocks noGrp="1"/>
          </p:cNvSpPr>
          <p:nvPr>
            <p:ph type="sldNum" sz="quarter" idx="12"/>
          </p:nvPr>
        </p:nvSpPr>
        <p:spPr/>
        <p:txBody>
          <a:bodyPr/>
          <a:lstStyle/>
          <a:p>
            <a:fld id="{C3DB2ADC-AF19-4574-8C10-79B5B04FCA27}" type="slidenum">
              <a:rPr lang="en-US" smtClean="0"/>
              <a:t>9</a:t>
            </a:fld>
            <a:endParaRPr lang="en-US" dirty="0"/>
          </a:p>
        </p:txBody>
      </p:sp>
    </p:spTree>
    <p:extLst>
      <p:ext uri="{BB962C8B-B14F-4D97-AF65-F5344CB8AC3E}">
        <p14:creationId xmlns:p14="http://schemas.microsoft.com/office/powerpoint/2010/main" val="1973924279"/>
      </p:ext>
    </p:extLst>
  </p:cSld>
  <p:clrMapOvr>
    <a:masterClrMapping/>
  </p:clrMapOvr>
</p:sld>
</file>

<file path=ppt/theme/theme1.xml><?xml version="1.0" encoding="utf-8"?>
<a:theme xmlns:a="http://schemas.openxmlformats.org/drawingml/2006/main" name="ChronicleVTI">
  <a:themeElements>
    <a:clrScheme name="AnalogousFromLightSeed_2SEEDS">
      <a:dk1>
        <a:srgbClr val="000000"/>
      </a:dk1>
      <a:lt1>
        <a:srgbClr val="FFFFFF"/>
      </a:lt1>
      <a:dk2>
        <a:srgbClr val="243641"/>
      </a:dk2>
      <a:lt2>
        <a:srgbClr val="E2E5E8"/>
      </a:lt2>
      <a:accent1>
        <a:srgbClr val="BA9C7F"/>
      </a:accent1>
      <a:accent2>
        <a:srgbClr val="C59793"/>
      </a:accent2>
      <a:accent3>
        <a:srgbClr val="A6A27D"/>
      </a:accent3>
      <a:accent4>
        <a:srgbClr val="75ACAA"/>
      </a:accent4>
      <a:accent5>
        <a:srgbClr val="83A6BC"/>
      </a:accent5>
      <a:accent6>
        <a:srgbClr val="7F8BBA"/>
      </a:accent6>
      <a:hlink>
        <a:srgbClr val="5F84A9"/>
      </a:hlink>
      <a:folHlink>
        <a:srgbClr val="7F7F7F"/>
      </a:folHlink>
    </a:clrScheme>
    <a:fontScheme name="Custom 1">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1_Office Theme">
  <a:themeElements>
    <a:clrScheme name="COSOS">
      <a:dk1>
        <a:srgbClr val="002F6C"/>
      </a:dk1>
      <a:lt1>
        <a:srgbClr val="FFFFFF"/>
      </a:lt1>
      <a:dk2>
        <a:srgbClr val="BA0C2F"/>
      </a:dk2>
      <a:lt2>
        <a:srgbClr val="FFCD00"/>
      </a:lt2>
      <a:accent1>
        <a:srgbClr val="512A44"/>
      </a:accent1>
      <a:accent2>
        <a:srgbClr val="D45D00"/>
      </a:accent2>
      <a:accent3>
        <a:srgbClr val="205C40"/>
      </a:accent3>
      <a:accent4>
        <a:srgbClr val="009CDE"/>
      </a:accent4>
      <a:accent5>
        <a:srgbClr val="83786F"/>
      </a:accent5>
      <a:accent6>
        <a:srgbClr val="CBC4BC"/>
      </a:accent6>
      <a:hlink>
        <a:srgbClr val="0563C1"/>
      </a:hlink>
      <a:folHlink>
        <a:srgbClr val="954F72"/>
      </a:folHlink>
    </a:clrScheme>
    <a:fontScheme name="COSOS">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1502</TotalTime>
  <Words>3027</Words>
  <Application>Microsoft Macintosh PowerPoint</Application>
  <PresentationFormat>Widescreen</PresentationFormat>
  <Paragraphs>316</Paragraphs>
  <Slides>39</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39</vt:i4>
      </vt:variant>
    </vt:vector>
  </HeadingPairs>
  <TitlesOfParts>
    <vt:vector size="45" baseType="lpstr">
      <vt:lpstr>Aptos</vt:lpstr>
      <vt:lpstr>Arial</vt:lpstr>
      <vt:lpstr>Arial Narrow</vt:lpstr>
      <vt:lpstr>Source Sans Pro</vt:lpstr>
      <vt:lpstr>ChronicleVTI</vt:lpstr>
      <vt:lpstr>1_Office Theme</vt:lpstr>
      <vt:lpstr>Presentation for Colorado Association of School Boards (CASB)</vt:lpstr>
      <vt:lpstr>Colorado campaign and political finance (CPF)</vt:lpstr>
      <vt:lpstr>DISCLAIMER</vt:lpstr>
      <vt:lpstr>Resources</vt:lpstr>
      <vt:lpstr>Resources Continued</vt:lpstr>
      <vt:lpstr>Topics for discussion </vt:lpstr>
      <vt:lpstr>You become a candidate when</vt:lpstr>
      <vt:lpstr>Standalone candidate vs. candidate committee</vt:lpstr>
      <vt:lpstr>Disclosure Report Due Dates (2025)</vt:lpstr>
      <vt:lpstr>Disclosure Report Due Dates - Continued</vt:lpstr>
      <vt:lpstr>supplemental reporting periods</vt:lpstr>
      <vt:lpstr>DISCLOSURE REQUIREMENTS</vt:lpstr>
      <vt:lpstr>Prohibited contributors &amp; contributions</vt:lpstr>
      <vt:lpstr>Contributions</vt:lpstr>
      <vt:lpstr>school district director candidate committee – contribution limits</vt:lpstr>
      <vt:lpstr>Limited Liability company (LLC) Contributions</vt:lpstr>
      <vt:lpstr>expenditures</vt:lpstr>
      <vt:lpstr>Supplemental reports</vt:lpstr>
      <vt:lpstr>Supplemental reports Continued</vt:lpstr>
      <vt:lpstr>Sign placement</vt:lpstr>
      <vt:lpstr>“paid for by” statements</vt:lpstr>
      <vt:lpstr>“Paid for by” statements – Communication types</vt:lpstr>
      <vt:lpstr>“Paid For By” Statements – Non-Broadcast Communications</vt:lpstr>
      <vt:lpstr>“Paid For By” Statements – Broadcast communications</vt:lpstr>
      <vt:lpstr>“Paid For By” Statements – Electronic &amp; Online Communications</vt:lpstr>
      <vt:lpstr>“Paid For By” Statements  - Small Items</vt:lpstr>
      <vt:lpstr>Complaint alert</vt:lpstr>
      <vt:lpstr>Penalties, Waivers,  &amp; Complaints</vt:lpstr>
      <vt:lpstr>Penalties &amp; waiver requests</vt:lpstr>
      <vt:lpstr>Complaints </vt:lpstr>
      <vt:lpstr>Complaints – Filing Guidelines</vt:lpstr>
      <vt:lpstr>Complaint process &amp; outcomes</vt:lpstr>
      <vt:lpstr>Often filed types of complaints – CPF Rule 10.11</vt:lpstr>
      <vt:lpstr>Unexpended Funds &amp; Termination of TRACER Account</vt:lpstr>
      <vt:lpstr>Unexpended funds – use of leftover funds</vt:lpstr>
      <vt:lpstr>Terminating / closing your TRACER accounts</vt:lpstr>
      <vt:lpstr>How to terminate</vt:lpstr>
      <vt:lpstr>Odds and Ends</vt:lpstr>
      <vt:lpstr>THANK YOU</vt:lpstr>
    </vt:vector>
  </TitlesOfParts>
  <Company>Colorado Dept. of State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Amspoker</cp:lastModifiedBy>
  <cp:revision>58</cp:revision>
  <dcterms:created xsi:type="dcterms:W3CDTF">2023-09-05T19:49:06Z</dcterms:created>
  <dcterms:modified xsi:type="dcterms:W3CDTF">2025-03-26T16:05:50Z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9e4beaa-c4ba-4ea9-a1f4-4e52626a3d73_Enabled">
    <vt:lpwstr>true</vt:lpwstr>
  </property>
  <property fmtid="{D5CDD505-2E9C-101B-9397-08002B2CF9AE}" pid="3" name="MSIP_Label_59e4beaa-c4ba-4ea9-a1f4-4e52626a3d73_SetDate">
    <vt:lpwstr>2023-09-05T23:02:56Z</vt:lpwstr>
  </property>
  <property fmtid="{D5CDD505-2E9C-101B-9397-08002B2CF9AE}" pid="4" name="MSIP_Label_59e4beaa-c4ba-4ea9-a1f4-4e52626a3d73_Method">
    <vt:lpwstr>Standard</vt:lpwstr>
  </property>
  <property fmtid="{D5CDD505-2E9C-101B-9397-08002B2CF9AE}" pid="5" name="MSIP_Label_59e4beaa-c4ba-4ea9-a1f4-4e52626a3d73_Name">
    <vt:lpwstr>defa4170-0d19-0005-0004-bc88714345d2</vt:lpwstr>
  </property>
  <property fmtid="{D5CDD505-2E9C-101B-9397-08002B2CF9AE}" pid="6" name="MSIP_Label_59e4beaa-c4ba-4ea9-a1f4-4e52626a3d73_SiteId">
    <vt:lpwstr>58e69e55-1d13-4102-aac7-ea2947430191</vt:lpwstr>
  </property>
  <property fmtid="{D5CDD505-2E9C-101B-9397-08002B2CF9AE}" pid="7" name="MSIP_Label_59e4beaa-c4ba-4ea9-a1f4-4e52626a3d73_ActionId">
    <vt:lpwstr>e5939736-c436-4cc2-a0f5-6a4713bd9150</vt:lpwstr>
  </property>
  <property fmtid="{D5CDD505-2E9C-101B-9397-08002B2CF9AE}" pid="8" name="MSIP_Label_59e4beaa-c4ba-4ea9-a1f4-4e52626a3d73_ContentBits">
    <vt:lpwstr>0</vt:lpwstr>
  </property>
</Properties>
</file>